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3" r:id="rId5"/>
    <p:sldId id="260" r:id="rId6"/>
    <p:sldId id="261" r:id="rId7"/>
    <p:sldId id="264" r:id="rId8"/>
    <p:sldId id="265" r:id="rId9"/>
    <p:sldId id="267" r:id="rId10"/>
    <p:sldId id="266" r:id="rId11"/>
    <p:sldId id="262" r:id="rId12"/>
  </p:sldIdLst>
  <p:sldSz cx="12192000" cy="6858000"/>
  <p:notesSz cx="6858000" cy="9144000"/>
  <p:embeddedFontLst>
    <p:embeddedFont>
      <p:font typeface="Archer Bold" pitchFamily="50" charset="0"/>
      <p:regular r:id="rId13"/>
      <p:italic r:id="rId14"/>
    </p:embeddedFont>
    <p:embeddedFont>
      <p:font typeface="Archer Book" panose="02000000000000000000" pitchFamily="50" charset="0"/>
      <p:regular r:id="rId15"/>
    </p:embeddedFont>
    <p:embeddedFont>
      <p:font typeface="Archer Medium" pitchFamily="50" charset="0"/>
      <p:regular r:id="rId16"/>
    </p:embeddedFont>
    <p:embeddedFont>
      <p:font typeface="Barley" panose="00000500000000000000" pitchFamily="50" charset="0"/>
      <p:regular r:id="rId17"/>
    </p:embeddedFont>
    <p:embeddedFont>
      <p:font typeface="Helvetica Bold Condensed Plain" pitchFamily="50" charset="0"/>
      <p:regular r:id="rId18"/>
    </p:embeddedFont>
    <p:embeddedFont>
      <p:font typeface="Helvetica Neue" pitchFamily="2" charset="0"/>
      <p:regular r:id="rId19"/>
    </p:embeddedFont>
    <p:embeddedFont>
      <p:font typeface="Helvetica-Narrow" panose="020B0500000000000000" pitchFamily="34" charset="0"/>
      <p:regular r:id="rId20"/>
      <p:bold r:id="rId21"/>
    </p:embeddedFont>
    <p:embeddedFont>
      <p:font typeface="HelveticaNeueLT Std Blk Ext" panose="020B0A07040502030204" pitchFamily="34" charset="0"/>
      <p:bold r:id="rId22"/>
      <p:boldItalic r:id="rId23"/>
    </p:embeddedFont>
    <p:embeddedFont>
      <p:font typeface="HelveticaNeueLT Std Lt Cn" panose="020B0406020202030204" pitchFamily="34" charset="0"/>
      <p:regular r:id="rId24"/>
      <p:italic r:id="rId25"/>
    </p:embeddedFont>
    <p:embeddedFont>
      <p:font typeface="Plantin MT Pro" panose="02020503050405020304" pitchFamily="18"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C2FF"/>
    <a:srgbClr val="EF483E"/>
    <a:srgbClr val="89E0FF"/>
    <a:srgbClr val="61D6FF"/>
    <a:srgbClr val="F6938E"/>
    <a:srgbClr val="98A9C8"/>
    <a:srgbClr val="2D3B53"/>
    <a:srgbClr val="F7A7A3"/>
    <a:srgbClr val="00A0D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1" d="100"/>
          <a:sy n="111" d="100"/>
        </p:scale>
        <p:origin x="4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Reichel" userId="fec1634b-5a00-4a67-ba8f-addfbd67405a" providerId="ADAL" clId="{C04AAB90-D508-4C32-BFD8-238378E46FC4}"/>
    <pc:docChg chg="modSld">
      <pc:chgData name="Aaron Reichel" userId="fec1634b-5a00-4a67-ba8f-addfbd67405a" providerId="ADAL" clId="{C04AAB90-D508-4C32-BFD8-238378E46FC4}" dt="2025-08-12T19:44:10.603" v="1" actId="20577"/>
      <pc:docMkLst>
        <pc:docMk/>
      </pc:docMkLst>
      <pc:sldChg chg="modSp mod">
        <pc:chgData name="Aaron Reichel" userId="fec1634b-5a00-4a67-ba8f-addfbd67405a" providerId="ADAL" clId="{C04AAB90-D508-4C32-BFD8-238378E46FC4}" dt="2025-08-12T19:44:00.731" v="0" actId="1076"/>
        <pc:sldMkLst>
          <pc:docMk/>
          <pc:sldMk cId="1884758559" sldId="259"/>
        </pc:sldMkLst>
        <pc:spChg chg="mod">
          <ac:chgData name="Aaron Reichel" userId="fec1634b-5a00-4a67-ba8f-addfbd67405a" providerId="ADAL" clId="{C04AAB90-D508-4C32-BFD8-238378E46FC4}" dt="2025-08-12T19:44:00.731" v="0" actId="1076"/>
          <ac:spMkLst>
            <pc:docMk/>
            <pc:sldMk cId="1884758559" sldId="259"/>
            <ac:spMk id="47" creationId="{550B3570-348B-906C-CE1F-319044952302}"/>
          </ac:spMkLst>
        </pc:spChg>
      </pc:sldChg>
      <pc:sldChg chg="modSp mod">
        <pc:chgData name="Aaron Reichel" userId="fec1634b-5a00-4a67-ba8f-addfbd67405a" providerId="ADAL" clId="{C04AAB90-D508-4C32-BFD8-238378E46FC4}" dt="2025-08-12T19:44:10.603" v="1" actId="20577"/>
        <pc:sldMkLst>
          <pc:docMk/>
          <pc:sldMk cId="3197630918" sldId="263"/>
        </pc:sldMkLst>
        <pc:spChg chg="mod">
          <ac:chgData name="Aaron Reichel" userId="fec1634b-5a00-4a67-ba8f-addfbd67405a" providerId="ADAL" clId="{C04AAB90-D508-4C32-BFD8-238378E46FC4}" dt="2025-08-12T19:44:10.603" v="1" actId="20577"/>
          <ac:spMkLst>
            <pc:docMk/>
            <pc:sldMk cId="3197630918" sldId="263"/>
            <ac:spMk id="18" creationId="{C10500BB-00C0-FA5E-009E-91FA0C69B32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2FEB-BDC3-2F96-652B-5C0FB820FF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779F97-E8F0-B673-DEE2-31692C027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5F8FD-6B04-C459-B777-B9487B3B484B}"/>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5" name="Footer Placeholder 4">
            <a:extLst>
              <a:ext uri="{FF2B5EF4-FFF2-40B4-BE49-F238E27FC236}">
                <a16:creationId xmlns:a16="http://schemas.microsoft.com/office/drawing/2014/main" id="{866A25CD-DADD-1773-EAE9-91F7F8D66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E08F2-ED27-C95F-127A-F4107214430C}"/>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18366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CFEF-C040-7494-20AB-E2BB7CDD4E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5C7B29-6E03-98AC-F158-00D0A6C67E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30097-3A9C-9E2B-D278-B129FBA25123}"/>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5" name="Footer Placeholder 4">
            <a:extLst>
              <a:ext uri="{FF2B5EF4-FFF2-40B4-BE49-F238E27FC236}">
                <a16:creationId xmlns:a16="http://schemas.microsoft.com/office/drawing/2014/main" id="{351F3058-EF97-6756-49D1-6E2D1EF72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D2759-3C7D-7F92-C723-105CD8DC86BF}"/>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30705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C52F10-A7EA-F229-C13E-7FE699415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6A1ECF-8F39-9762-4DBF-E76A833DDE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5B655-C1C9-2976-D4E6-33D1EF995D03}"/>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5" name="Footer Placeholder 4">
            <a:extLst>
              <a:ext uri="{FF2B5EF4-FFF2-40B4-BE49-F238E27FC236}">
                <a16:creationId xmlns:a16="http://schemas.microsoft.com/office/drawing/2014/main" id="{5AF881C7-3C32-7112-E57C-0A8CFB1C0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9A96F-4C9A-D4FF-5475-B97FB4ED1E80}"/>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400939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9044-3793-E7C0-CFC1-F2A0F84052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FDF84-C6E4-BC72-4B07-40D47106D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E29F7-1467-4D3E-FF3E-65A7A4C27B54}"/>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5" name="Footer Placeholder 4">
            <a:extLst>
              <a:ext uri="{FF2B5EF4-FFF2-40B4-BE49-F238E27FC236}">
                <a16:creationId xmlns:a16="http://schemas.microsoft.com/office/drawing/2014/main" id="{1DC0201A-5213-5009-E170-D6F0B26FE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A2B00-8653-A300-E6E8-03DCF377C44C}"/>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131651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DFD94-F1D9-8D3B-9325-9FE820CB08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912602-3A35-A853-BCED-A5683E262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BFC985-E5BC-410B-03D4-29D53369722F}"/>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5" name="Footer Placeholder 4">
            <a:extLst>
              <a:ext uri="{FF2B5EF4-FFF2-40B4-BE49-F238E27FC236}">
                <a16:creationId xmlns:a16="http://schemas.microsoft.com/office/drawing/2014/main" id="{836C42B3-848E-8E78-927C-C9BD07B0F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EBFA-D222-58AB-77AE-FF066568A24D}"/>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200817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4ABE-97E9-B238-85BC-AD398B9AE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B36B9-031B-AA8E-1070-F46732C31A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5577A5-7C53-E6C7-EED5-3F81E3725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9D1A3A-A414-0E31-F0BE-D251646A84A1}"/>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6" name="Footer Placeholder 5">
            <a:extLst>
              <a:ext uri="{FF2B5EF4-FFF2-40B4-BE49-F238E27FC236}">
                <a16:creationId xmlns:a16="http://schemas.microsoft.com/office/drawing/2014/main" id="{DA589E01-CE11-7080-8545-2D2BDEDF7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14C67-D74D-81AE-CE7F-088F2BBFAFFF}"/>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2827776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4408-EF46-4115-9B53-F0216E0869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FDC06E-4A1E-E4D5-6F71-2304887064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F7483-6F47-60BF-C169-711421F7B2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050A8-687A-FE88-25A5-AE9516E7FD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CC3140-DEF5-8258-87EF-396AE0A128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2496A8-43B5-D6F9-7F49-B9CB44227FFF}"/>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8" name="Footer Placeholder 7">
            <a:extLst>
              <a:ext uri="{FF2B5EF4-FFF2-40B4-BE49-F238E27FC236}">
                <a16:creationId xmlns:a16="http://schemas.microsoft.com/office/drawing/2014/main" id="{9F73016F-0CAF-ED40-9826-56D828F4B9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46BB9-3D79-4369-75D7-6F178DD62DA6}"/>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2892993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72F1-B0AA-6128-197C-A70697CFB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5297E3-3EBB-67B5-43A4-8E7902C1624F}"/>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4" name="Footer Placeholder 3">
            <a:extLst>
              <a:ext uri="{FF2B5EF4-FFF2-40B4-BE49-F238E27FC236}">
                <a16:creationId xmlns:a16="http://schemas.microsoft.com/office/drawing/2014/main" id="{53B788EF-C5F0-2F00-D6A9-9E4C994130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79F87-BDB3-6668-8201-2C323A2E46E9}"/>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391008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F355F-85A1-1C4C-375C-2E73B3930014}"/>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3" name="Footer Placeholder 2">
            <a:extLst>
              <a:ext uri="{FF2B5EF4-FFF2-40B4-BE49-F238E27FC236}">
                <a16:creationId xmlns:a16="http://schemas.microsoft.com/office/drawing/2014/main" id="{2343AAE3-DC54-4727-405F-BFF9CFFE90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09F90F-7EC5-E26A-3285-050C57E712CE}"/>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1311037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2058D-F6F2-73C4-C769-EA76AE3CDF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500CA2-EAAF-6501-3728-904207FE5B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9BB2A-3703-9429-2633-EA6BC8E1A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EB831-BEDC-9496-DDDB-87D482FA079A}"/>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6" name="Footer Placeholder 5">
            <a:extLst>
              <a:ext uri="{FF2B5EF4-FFF2-40B4-BE49-F238E27FC236}">
                <a16:creationId xmlns:a16="http://schemas.microsoft.com/office/drawing/2014/main" id="{3E59A869-5CA2-B8F3-F0A5-26B619B4EF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92180D-0BD8-BCFF-36A6-C05C0E3F87A5}"/>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358575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6CCC-5C08-A049-387C-26165C501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15B0DC-2D8A-5B9F-A395-104236BAC9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BC9728-AA65-8A15-E5FB-BD73083AF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89B8FD-1B98-C304-C391-A4B9DA7B55B5}"/>
              </a:ext>
            </a:extLst>
          </p:cNvPr>
          <p:cNvSpPr>
            <a:spLocks noGrp="1"/>
          </p:cNvSpPr>
          <p:nvPr>
            <p:ph type="dt" sz="half" idx="10"/>
          </p:nvPr>
        </p:nvSpPr>
        <p:spPr/>
        <p:txBody>
          <a:bodyPr/>
          <a:lstStyle/>
          <a:p>
            <a:fld id="{EF522280-90B4-4E8D-9C45-A9F616578BB4}" type="datetimeFigureOut">
              <a:rPr lang="en-US" smtClean="0"/>
              <a:t>8/12/2025</a:t>
            </a:fld>
            <a:endParaRPr lang="en-US"/>
          </a:p>
        </p:txBody>
      </p:sp>
      <p:sp>
        <p:nvSpPr>
          <p:cNvPr id="6" name="Footer Placeholder 5">
            <a:extLst>
              <a:ext uri="{FF2B5EF4-FFF2-40B4-BE49-F238E27FC236}">
                <a16:creationId xmlns:a16="http://schemas.microsoft.com/office/drawing/2014/main" id="{399DF111-E41F-8534-A0A2-BEF7C84CF2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0A7359-DDC5-7B12-FCE9-BD33D7A60C76}"/>
              </a:ext>
            </a:extLst>
          </p:cNvPr>
          <p:cNvSpPr>
            <a:spLocks noGrp="1"/>
          </p:cNvSpPr>
          <p:nvPr>
            <p:ph type="sldNum" sz="quarter" idx="12"/>
          </p:nvPr>
        </p:nvSpPr>
        <p:spPr/>
        <p:txBody>
          <a:bodyPr/>
          <a:lstStyle/>
          <a:p>
            <a:fld id="{F1867D8D-CD3C-47C5-B731-222240F88B5F}" type="slidenum">
              <a:rPr lang="en-US" smtClean="0"/>
              <a:t>‹#›</a:t>
            </a:fld>
            <a:endParaRPr lang="en-US"/>
          </a:p>
        </p:txBody>
      </p:sp>
    </p:spTree>
    <p:extLst>
      <p:ext uri="{BB962C8B-B14F-4D97-AF65-F5344CB8AC3E}">
        <p14:creationId xmlns:p14="http://schemas.microsoft.com/office/powerpoint/2010/main" val="3823989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C94856-754C-4C9B-F3C4-EFFEA38CB1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86BA0B-3240-52D6-BFE4-A4DE18D603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F3B55-339D-1295-7DAD-F5D8F8FCE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22280-90B4-4E8D-9C45-A9F616578BB4}" type="datetimeFigureOut">
              <a:rPr lang="en-US" smtClean="0"/>
              <a:t>8/12/2025</a:t>
            </a:fld>
            <a:endParaRPr lang="en-US"/>
          </a:p>
        </p:txBody>
      </p:sp>
      <p:sp>
        <p:nvSpPr>
          <p:cNvPr id="5" name="Footer Placeholder 4">
            <a:extLst>
              <a:ext uri="{FF2B5EF4-FFF2-40B4-BE49-F238E27FC236}">
                <a16:creationId xmlns:a16="http://schemas.microsoft.com/office/drawing/2014/main" id="{DB0CF516-9BFD-0329-2273-C3E0EE110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37832F-1463-0C30-FB5A-C307B98AB5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67D8D-CD3C-47C5-B731-222240F88B5F}" type="slidenum">
              <a:rPr lang="en-US" smtClean="0"/>
              <a:t>‹#›</a:t>
            </a:fld>
            <a:endParaRPr lang="en-US"/>
          </a:p>
        </p:txBody>
      </p:sp>
    </p:spTree>
    <p:extLst>
      <p:ext uri="{BB962C8B-B14F-4D97-AF65-F5344CB8AC3E}">
        <p14:creationId xmlns:p14="http://schemas.microsoft.com/office/powerpoint/2010/main" val="615836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jpg"/><Relationship Id="rId7" Type="http://schemas.openxmlformats.org/officeDocument/2006/relationships/image" Target="../media/image10.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0959C7-BC6A-E33B-81AD-A0BDC168B3FE}"/>
              </a:ext>
            </a:extLst>
          </p:cNvPr>
          <p:cNvPicPr>
            <a:picLocks noChangeAspect="1"/>
          </p:cNvPicPr>
          <p:nvPr/>
        </p:nvPicPr>
        <p:blipFill rotWithShape="1">
          <a:blip r:embed="rId2">
            <a:extLst>
              <a:ext uri="{28A0092B-C50C-407E-A947-70E740481C1C}">
                <a14:useLocalDpi xmlns:a14="http://schemas.microsoft.com/office/drawing/2010/main" val="0"/>
              </a:ext>
            </a:extLst>
          </a:blip>
          <a:srcRect l="-186" r="1" b="3397"/>
          <a:stretch/>
        </p:blipFill>
        <p:spPr>
          <a:xfrm flipH="1">
            <a:off x="-1" y="0"/>
            <a:ext cx="12258674" cy="6858000"/>
          </a:xfrm>
          <a:prstGeom prst="rect">
            <a:avLst/>
          </a:prstGeom>
        </p:spPr>
      </p:pic>
      <p:pic>
        <p:nvPicPr>
          <p:cNvPr id="4" name="Picture 3">
            <a:extLst>
              <a:ext uri="{FF2B5EF4-FFF2-40B4-BE49-F238E27FC236}">
                <a16:creationId xmlns:a16="http://schemas.microsoft.com/office/drawing/2014/main" id="{323306A4-8D31-DA96-5088-8F7626F217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0340" y="1973528"/>
            <a:ext cx="5306026" cy="2910943"/>
          </a:xfrm>
          <a:prstGeom prst="rect">
            <a:avLst/>
          </a:prstGeom>
          <a:effectLst>
            <a:glow rad="12700">
              <a:schemeClr val="bg1">
                <a:lumMod val="95000"/>
                <a:alpha val="0"/>
              </a:schemeClr>
            </a:glow>
            <a:outerShdw blurRad="50800" dist="38100" dir="5400000" algn="t" rotWithShape="0">
              <a:schemeClr val="tx1">
                <a:lumMod val="95000"/>
                <a:lumOff val="5000"/>
                <a:alpha val="40000"/>
              </a:schemeClr>
            </a:outerShdw>
          </a:effectLst>
        </p:spPr>
      </p:pic>
    </p:spTree>
    <p:extLst>
      <p:ext uri="{BB962C8B-B14F-4D97-AF65-F5344CB8AC3E}">
        <p14:creationId xmlns:p14="http://schemas.microsoft.com/office/powerpoint/2010/main" val="420051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1AD17B-BC19-27C5-1A67-F42B907CD9AB}"/>
              </a:ext>
            </a:extLst>
          </p:cNvPr>
          <p:cNvSpPr/>
          <p:nvPr/>
        </p:nvSpPr>
        <p:spPr>
          <a:xfrm>
            <a:off x="498385" y="2868709"/>
            <a:ext cx="4171412" cy="3203620"/>
          </a:xfrm>
          <a:prstGeom prst="rect">
            <a:avLst/>
          </a:prstGeom>
          <a:solidFill>
            <a:srgbClr val="00A0DD">
              <a:alpha val="21000"/>
            </a:srgbClr>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10;&#10;Description automatically generated">
            <a:extLst>
              <a:ext uri="{FF2B5EF4-FFF2-40B4-BE49-F238E27FC236}">
                <a16:creationId xmlns:a16="http://schemas.microsoft.com/office/drawing/2014/main" id="{62810533-080E-E841-788D-857CC4F79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85" y="0"/>
            <a:ext cx="914479" cy="1225402"/>
          </a:xfrm>
          <a:prstGeom prst="rect">
            <a:avLst/>
          </a:prstGeom>
        </p:spPr>
      </p:pic>
      <p:pic>
        <p:nvPicPr>
          <p:cNvPr id="7" name="Picture 2" descr="client">
            <a:extLst>
              <a:ext uri="{FF2B5EF4-FFF2-40B4-BE49-F238E27FC236}">
                <a16:creationId xmlns:a16="http://schemas.microsoft.com/office/drawing/2014/main" id="{677AA57D-DC85-C16D-1153-4B508978A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229" y="1820759"/>
            <a:ext cx="1890334" cy="14349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C58733F-9CF2-97B3-BE44-EB1EA28C3E8D}"/>
              </a:ext>
            </a:extLst>
          </p:cNvPr>
          <p:cNvSpPr txBox="1"/>
          <p:nvPr/>
        </p:nvSpPr>
        <p:spPr>
          <a:xfrm>
            <a:off x="575754" y="2931323"/>
            <a:ext cx="4027230" cy="3046988"/>
          </a:xfrm>
          <a:prstGeom prst="rect">
            <a:avLst/>
          </a:prstGeom>
          <a:noFill/>
        </p:spPr>
        <p:txBody>
          <a:bodyPr wrap="square">
            <a:spAutoFit/>
          </a:bodyPr>
          <a:lstStyle/>
          <a:p>
            <a:r>
              <a:rPr lang="en-US" sz="1600" b="0" i="0" dirty="0">
                <a:solidFill>
                  <a:srgbClr val="2D3B53"/>
                </a:solidFill>
                <a:effectLst/>
                <a:latin typeface="HelveticaNeueLT Std Lt Cn" panose="020B0406020202030204" pitchFamily="34" charset="0"/>
              </a:rPr>
              <a:t>We are fully committed to the quality and safety of our products. Our production and warehouse facilities focus on ensuring that, not only do we comply with standards and guidelines, but that we go above and beyond </a:t>
            </a:r>
            <a:r>
              <a:rPr lang="en-US" sz="1600" dirty="0">
                <a:solidFill>
                  <a:srgbClr val="2D3B53"/>
                </a:solidFill>
                <a:latin typeface="HelveticaNeueLT Std Lt Cn" panose="020B0406020202030204" pitchFamily="34" charset="0"/>
              </a:rPr>
              <a:t>wherever possible</a:t>
            </a:r>
            <a:r>
              <a:rPr lang="en-US" sz="1600" b="0" i="0" dirty="0">
                <a:solidFill>
                  <a:srgbClr val="2D3B53"/>
                </a:solidFill>
                <a:effectLst/>
                <a:latin typeface="HelveticaNeueLT Std Lt Cn" panose="020B0406020202030204" pitchFamily="34" charset="0"/>
              </a:rPr>
              <a:t>. Our facilities are USDA, FDA, and MDA inspected and have SQF certification. </a:t>
            </a:r>
            <a:r>
              <a:rPr lang="en-US" sz="1600" dirty="0">
                <a:solidFill>
                  <a:srgbClr val="2D3B53"/>
                </a:solidFill>
                <a:latin typeface="HelveticaNeueLT Std Lt Cn" panose="020B0406020202030204" pitchFamily="34" charset="0"/>
              </a:rPr>
              <a:t>We also understand that it is not ‘all about us’ so we make </a:t>
            </a:r>
            <a:r>
              <a:rPr lang="en-US" sz="1600" b="0" i="0" dirty="0">
                <a:solidFill>
                  <a:srgbClr val="2D3B53"/>
                </a:solidFill>
                <a:effectLst/>
                <a:latin typeface="HelveticaNeueLT Std Lt Cn" panose="020B0406020202030204" pitchFamily="34" charset="0"/>
              </a:rPr>
              <a:t>sustainability and environmental consciousness a priority in everything that we do. We strive to work with like-minded suppliers who have certifications in and affiliations to sustainability and best practices.</a:t>
            </a:r>
            <a:endParaRPr lang="en-US" sz="1600" dirty="0">
              <a:solidFill>
                <a:srgbClr val="2D3B53"/>
              </a:solidFill>
              <a:latin typeface="HelveticaNeueLT Std Lt Cn" panose="020B0406020202030204" pitchFamily="34" charset="0"/>
            </a:endParaRPr>
          </a:p>
        </p:txBody>
      </p:sp>
      <p:pic>
        <p:nvPicPr>
          <p:cNvPr id="2050" name="Picture 2" descr="client">
            <a:extLst>
              <a:ext uri="{FF2B5EF4-FFF2-40B4-BE49-F238E27FC236}">
                <a16:creationId xmlns:a16="http://schemas.microsoft.com/office/drawing/2014/main" id="{4E556F4D-505B-4799-7F15-0410403AE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861" y="3488002"/>
            <a:ext cx="1409069" cy="13416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ient">
            <a:extLst>
              <a:ext uri="{FF2B5EF4-FFF2-40B4-BE49-F238E27FC236}">
                <a16:creationId xmlns:a16="http://schemas.microsoft.com/office/drawing/2014/main" id="{AB139258-61C9-0394-6A77-17AEE56965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5861" y="5239802"/>
            <a:ext cx="1409069" cy="9651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ient">
            <a:extLst>
              <a:ext uri="{FF2B5EF4-FFF2-40B4-BE49-F238E27FC236}">
                <a16:creationId xmlns:a16="http://schemas.microsoft.com/office/drawing/2014/main" id="{635D6C42-E34C-C3E5-8118-B306494E6C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4929" y="1845361"/>
            <a:ext cx="1558047" cy="11667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lient">
            <a:extLst>
              <a:ext uri="{FF2B5EF4-FFF2-40B4-BE49-F238E27FC236}">
                <a16:creationId xmlns:a16="http://schemas.microsoft.com/office/drawing/2014/main" id="{F880D08E-5618-1B5D-B095-6CA6423522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4929" y="3371850"/>
            <a:ext cx="1409069" cy="136397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lient">
            <a:extLst>
              <a:ext uri="{FF2B5EF4-FFF2-40B4-BE49-F238E27FC236}">
                <a16:creationId xmlns:a16="http://schemas.microsoft.com/office/drawing/2014/main" id="{DB87A431-07AB-2E7C-85B0-FDE870CEF2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6346" y="5455246"/>
            <a:ext cx="1468356" cy="7037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lient">
            <a:extLst>
              <a:ext uri="{FF2B5EF4-FFF2-40B4-BE49-F238E27FC236}">
                <a16:creationId xmlns:a16="http://schemas.microsoft.com/office/drawing/2014/main" id="{4F1BFB3A-EE88-D501-D9DC-63ED0842FC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5990" y="3925076"/>
            <a:ext cx="1409069" cy="5377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C7B4BCAD-E14C-BB3D-9E87-0C579C39FF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7883907" y="5396781"/>
            <a:ext cx="1409069" cy="8207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2103791-0B8F-4463-ECC9-8D14D5282A7D}"/>
              </a:ext>
            </a:extLst>
          </p:cNvPr>
          <p:cNvSpPr txBox="1"/>
          <p:nvPr/>
        </p:nvSpPr>
        <p:spPr>
          <a:xfrm>
            <a:off x="436741" y="1410337"/>
            <a:ext cx="4302755" cy="1446550"/>
          </a:xfrm>
          <a:prstGeom prst="rect">
            <a:avLst/>
          </a:prstGeom>
          <a:noFill/>
        </p:spPr>
        <p:txBody>
          <a:bodyPr wrap="square" rtlCol="0">
            <a:spAutoFit/>
          </a:bodyPr>
          <a:lstStyle/>
          <a:p>
            <a:r>
              <a:rPr lang="en-US" sz="4400" dirty="0">
                <a:solidFill>
                  <a:srgbClr val="EF483E"/>
                </a:solidFill>
                <a:effectLst>
                  <a:outerShdw blurRad="50800" dist="38100" dir="2700000" algn="tl" rotWithShape="0">
                    <a:prstClr val="black">
                      <a:alpha val="40000"/>
                    </a:prstClr>
                  </a:outerShdw>
                </a:effectLst>
                <a:latin typeface="Helvetica Neue" pitchFamily="2" charset="0"/>
              </a:rPr>
              <a:t>CERTIFICATIONS &amp; </a:t>
            </a:r>
          </a:p>
          <a:p>
            <a:r>
              <a:rPr lang="en-US" sz="4400" dirty="0">
                <a:solidFill>
                  <a:srgbClr val="EF483E"/>
                </a:solidFill>
                <a:effectLst>
                  <a:outerShdw blurRad="50800" dist="38100" dir="2700000" algn="tl" rotWithShape="0">
                    <a:prstClr val="black">
                      <a:alpha val="40000"/>
                    </a:prstClr>
                  </a:outerShdw>
                </a:effectLst>
                <a:latin typeface="Helvetica Neue" pitchFamily="2" charset="0"/>
              </a:rPr>
              <a:t>AFFILIATIONS</a:t>
            </a:r>
          </a:p>
        </p:txBody>
      </p:sp>
      <p:pic>
        <p:nvPicPr>
          <p:cNvPr id="3" name="Picture 2" descr="Logo&#10;&#10;Description automatically generated">
            <a:extLst>
              <a:ext uri="{FF2B5EF4-FFF2-40B4-BE49-F238E27FC236}">
                <a16:creationId xmlns:a16="http://schemas.microsoft.com/office/drawing/2014/main" id="{58A3A407-9EE0-1537-A2C2-C437160A92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5990" y="1845361"/>
            <a:ext cx="1233499" cy="1267294"/>
          </a:xfrm>
          <a:prstGeom prst="rect">
            <a:avLst/>
          </a:prstGeom>
        </p:spPr>
      </p:pic>
    </p:spTree>
    <p:extLst>
      <p:ext uri="{BB962C8B-B14F-4D97-AF65-F5344CB8AC3E}">
        <p14:creationId xmlns:p14="http://schemas.microsoft.com/office/powerpoint/2010/main" val="286161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95B3C4F-5C00-6F6E-72BE-8870FCCA0249}"/>
              </a:ext>
            </a:extLst>
          </p:cNvPr>
          <p:cNvPicPr>
            <a:picLocks noChangeAspect="1"/>
          </p:cNvPicPr>
          <p:nvPr/>
        </p:nvPicPr>
        <p:blipFill rotWithShape="1">
          <a:blip r:embed="rId2">
            <a:extLst>
              <a:ext uri="{28A0092B-C50C-407E-A947-70E740481C1C}">
                <a14:useLocalDpi xmlns:a14="http://schemas.microsoft.com/office/drawing/2010/main" val="0"/>
              </a:ext>
            </a:extLst>
          </a:blip>
          <a:srcRect l="6078" t="4290" r="6501" b="35384"/>
          <a:stretch/>
        </p:blipFill>
        <p:spPr>
          <a:xfrm>
            <a:off x="179294" y="274029"/>
            <a:ext cx="11833412" cy="6309943"/>
          </a:xfrm>
          <a:prstGeom prst="rect">
            <a:avLst/>
          </a:prstGeom>
        </p:spPr>
      </p:pic>
    </p:spTree>
    <p:extLst>
      <p:ext uri="{BB962C8B-B14F-4D97-AF65-F5344CB8AC3E}">
        <p14:creationId xmlns:p14="http://schemas.microsoft.com/office/powerpoint/2010/main" val="920314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building, wooden&#10;&#10;Description automatically generated">
            <a:extLst>
              <a:ext uri="{FF2B5EF4-FFF2-40B4-BE49-F238E27FC236}">
                <a16:creationId xmlns:a16="http://schemas.microsoft.com/office/drawing/2014/main" id="{97B2C200-4513-D2DC-05C7-E3443F63864B}"/>
              </a:ext>
            </a:extLst>
          </p:cNvPr>
          <p:cNvPicPr>
            <a:picLocks noChangeAspect="1"/>
          </p:cNvPicPr>
          <p:nvPr/>
        </p:nvPicPr>
        <p:blipFill rotWithShape="1">
          <a:blip r:embed="rId2">
            <a:alphaModFix amt="58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44135091-8360-49F0-AD06-686AE18598C7}"/>
              </a:ext>
            </a:extLst>
          </p:cNvPr>
          <p:cNvSpPr/>
          <p:nvPr/>
        </p:nvSpPr>
        <p:spPr>
          <a:xfrm>
            <a:off x="258184" y="925157"/>
            <a:ext cx="3922332" cy="5746474"/>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men holding a fish&#10;&#10;Description automatically generated with medium confidence">
            <a:extLst>
              <a:ext uri="{FF2B5EF4-FFF2-40B4-BE49-F238E27FC236}">
                <a16:creationId xmlns:a16="http://schemas.microsoft.com/office/drawing/2014/main" id="{0F950DC0-B682-CED4-3F99-DDB072DDE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673" y="396438"/>
            <a:ext cx="7412070" cy="602230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13DF024-3F16-39CE-8956-62727AD231F3}"/>
              </a:ext>
            </a:extLst>
          </p:cNvPr>
          <p:cNvSpPr txBox="1"/>
          <p:nvPr/>
        </p:nvSpPr>
        <p:spPr>
          <a:xfrm>
            <a:off x="397357" y="1242823"/>
            <a:ext cx="3783159" cy="1107996"/>
          </a:xfrm>
          <a:prstGeom prst="rect">
            <a:avLst/>
          </a:prstGeom>
          <a:noFill/>
        </p:spPr>
        <p:txBody>
          <a:bodyPr wrap="square" rtlCol="0">
            <a:spAutoFit/>
          </a:bodyPr>
          <a:lstStyle/>
          <a:p>
            <a:r>
              <a:rPr lang="en-US" sz="3300" dirty="0">
                <a:solidFill>
                  <a:srgbClr val="2D3B53"/>
                </a:solidFill>
                <a:effectLst>
                  <a:outerShdw blurRad="50800" dist="38100" dir="2700000" algn="tl" rotWithShape="0">
                    <a:prstClr val="black">
                      <a:alpha val="40000"/>
                    </a:prstClr>
                  </a:outerShdw>
                </a:effectLst>
                <a:latin typeface="Helvetica Neue" pitchFamily="2" charset="0"/>
              </a:rPr>
              <a:t>OVER SEVEN DECADES </a:t>
            </a:r>
          </a:p>
          <a:p>
            <a:r>
              <a:rPr lang="en-US" sz="3300" dirty="0">
                <a:solidFill>
                  <a:srgbClr val="2D3B53"/>
                </a:solidFill>
                <a:effectLst>
                  <a:outerShdw blurRad="50800" dist="38100" dir="2700000" algn="tl" rotWithShape="0">
                    <a:prstClr val="black">
                      <a:alpha val="40000"/>
                    </a:prstClr>
                  </a:outerShdw>
                </a:effectLst>
                <a:latin typeface="Helvetica Neue" pitchFamily="2" charset="0"/>
              </a:rPr>
              <a:t>IN THE MAKING</a:t>
            </a:r>
          </a:p>
        </p:txBody>
      </p:sp>
      <p:sp>
        <p:nvSpPr>
          <p:cNvPr id="18" name="TextBox 17">
            <a:extLst>
              <a:ext uri="{FF2B5EF4-FFF2-40B4-BE49-F238E27FC236}">
                <a16:creationId xmlns:a16="http://schemas.microsoft.com/office/drawing/2014/main" id="{C10500BB-00C0-FA5E-009E-91FA0C69B329}"/>
              </a:ext>
            </a:extLst>
          </p:cNvPr>
          <p:cNvSpPr txBox="1"/>
          <p:nvPr/>
        </p:nvSpPr>
        <p:spPr>
          <a:xfrm>
            <a:off x="405809" y="2602895"/>
            <a:ext cx="3708543" cy="4016484"/>
          </a:xfrm>
          <a:prstGeom prst="rect">
            <a:avLst/>
          </a:prstGeom>
          <a:noFill/>
        </p:spPr>
        <p:txBody>
          <a:bodyPr wrap="square">
            <a:spAutoFit/>
          </a:bodyPr>
          <a:lstStyle/>
          <a:p>
            <a:pPr marL="0" indent="0">
              <a:lnSpc>
                <a:spcPct val="100000"/>
              </a:lnSpc>
              <a:spcAft>
                <a:spcPts val="600"/>
              </a:spcAft>
              <a:buNone/>
            </a:pPr>
            <a:r>
              <a:rPr lang="en-US" sz="1700" dirty="0">
                <a:solidFill>
                  <a:srgbClr val="0D2240"/>
                </a:solidFill>
                <a:latin typeface="HelveticaNeueLT Std Lt Cn" panose="020B0406020202030204" pitchFamily="34" charset="0"/>
              </a:rPr>
              <a:t>Four generations ago, in the mid 1950’s, a dream turned into reality.  In an old, converted butcher shop in the Heartside neighborhood of downtown Grand Rapids, MI…Superior Fisheries was born.  Unique in its offering of fish and seafood in a very ‘meat and potatoes’ part of the country, it quickly found its niche in selling fish and chips - freshly fried, piping hot and ready to eat.  It didn’t take too many years to outgrow its next two locations…and its name, as well.  To keep pace, 10 acres of land was purchased ‘out in the country’, south of town and Superior Seafoods Co. would move into its brand-new facility in April of 1978.</a:t>
            </a:r>
          </a:p>
        </p:txBody>
      </p:sp>
      <p:pic>
        <p:nvPicPr>
          <p:cNvPr id="13" name="Picture 12" descr="Logo&#10;&#10;Description automatically generated">
            <a:extLst>
              <a:ext uri="{FF2B5EF4-FFF2-40B4-BE49-F238E27FC236}">
                <a16:creationId xmlns:a16="http://schemas.microsoft.com/office/drawing/2014/main" id="{62810533-080E-E841-788D-857CC4F79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85" y="0"/>
            <a:ext cx="914479" cy="1225402"/>
          </a:xfrm>
          <a:prstGeom prst="rect">
            <a:avLst/>
          </a:prstGeom>
        </p:spPr>
      </p:pic>
      <p:cxnSp>
        <p:nvCxnSpPr>
          <p:cNvPr id="24" name="Straight Connector 23">
            <a:extLst>
              <a:ext uri="{FF2B5EF4-FFF2-40B4-BE49-F238E27FC236}">
                <a16:creationId xmlns:a16="http://schemas.microsoft.com/office/drawing/2014/main" id="{2AD72EDF-2AD8-328D-AABB-2D96929A5296}"/>
              </a:ext>
            </a:extLst>
          </p:cNvPr>
          <p:cNvCxnSpPr>
            <a:cxnSpLocks/>
          </p:cNvCxnSpPr>
          <p:nvPr/>
        </p:nvCxnSpPr>
        <p:spPr>
          <a:xfrm>
            <a:off x="498385" y="2453910"/>
            <a:ext cx="3467328" cy="0"/>
          </a:xfrm>
          <a:prstGeom prst="line">
            <a:avLst/>
          </a:prstGeom>
          <a:ln w="44450">
            <a:solidFill>
              <a:srgbClr val="EF483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77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descr="A couple of men posing for the camera&#10;&#10;Description automatically generated with medium confidence">
            <a:extLst>
              <a:ext uri="{FF2B5EF4-FFF2-40B4-BE49-F238E27FC236}">
                <a16:creationId xmlns:a16="http://schemas.microsoft.com/office/drawing/2014/main" id="{E883D655-272A-6FAE-8FCF-0E2BA198A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94219">
            <a:off x="3498234" y="4392548"/>
            <a:ext cx="3240867" cy="2160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descr="A picture containing indoor, kitchen, person, person&#10;&#10;Description automatically generated">
            <a:extLst>
              <a:ext uri="{FF2B5EF4-FFF2-40B4-BE49-F238E27FC236}">
                <a16:creationId xmlns:a16="http://schemas.microsoft.com/office/drawing/2014/main" id="{E00CF1F3-0187-F48C-816C-48DFD66BD3B6}"/>
              </a:ext>
            </a:extLst>
          </p:cNvPr>
          <p:cNvPicPr>
            <a:picLocks noChangeAspect="1"/>
          </p:cNvPicPr>
          <p:nvPr/>
        </p:nvPicPr>
        <p:blipFill rotWithShape="1">
          <a:blip r:embed="rId3">
            <a:extLst>
              <a:ext uri="{28A0092B-C50C-407E-A947-70E740481C1C}">
                <a14:useLocalDpi xmlns:a14="http://schemas.microsoft.com/office/drawing/2010/main" val="0"/>
              </a:ext>
            </a:extLst>
          </a:blip>
          <a:srcRect l="26324" r="17592"/>
          <a:stretch/>
        </p:blipFill>
        <p:spPr>
          <a:xfrm rot="170793">
            <a:off x="771781" y="493932"/>
            <a:ext cx="2299659" cy="2306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Several trucks parked on the side of the road&#10;&#10;Description automatically generated with low confidence">
            <a:extLst>
              <a:ext uri="{FF2B5EF4-FFF2-40B4-BE49-F238E27FC236}">
                <a16:creationId xmlns:a16="http://schemas.microsoft.com/office/drawing/2014/main" id="{F769DFB3-6C4A-9BB6-5686-078190BF9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33098">
            <a:off x="3653998" y="507758"/>
            <a:ext cx="2732301" cy="2185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213DF024-3F16-39CE-8956-62727AD231F3}"/>
              </a:ext>
            </a:extLst>
          </p:cNvPr>
          <p:cNvSpPr txBox="1"/>
          <p:nvPr/>
        </p:nvSpPr>
        <p:spPr>
          <a:xfrm>
            <a:off x="6712209" y="360717"/>
            <a:ext cx="5239809" cy="830997"/>
          </a:xfrm>
          <a:prstGeom prst="rect">
            <a:avLst/>
          </a:prstGeom>
          <a:noFill/>
        </p:spPr>
        <p:txBody>
          <a:bodyPr wrap="square" rtlCol="0">
            <a:spAutoFit/>
          </a:bodyPr>
          <a:lstStyle/>
          <a:p>
            <a:pPr algn="ctr"/>
            <a:r>
              <a:rPr lang="en-US" sz="4800" dirty="0">
                <a:solidFill>
                  <a:schemeClr val="bg1">
                    <a:lumMod val="50000"/>
                  </a:schemeClr>
                </a:solidFill>
                <a:effectLst>
                  <a:outerShdw blurRad="50800" dist="38100" dir="2700000" algn="tl" rotWithShape="0">
                    <a:prstClr val="black">
                      <a:alpha val="40000"/>
                    </a:prstClr>
                  </a:outerShdw>
                </a:effectLst>
                <a:latin typeface="Helvetica Neue" pitchFamily="2" charset="0"/>
              </a:rPr>
              <a:t>SUPERIOR SNAPSHOT</a:t>
            </a:r>
          </a:p>
        </p:txBody>
      </p:sp>
      <p:pic>
        <p:nvPicPr>
          <p:cNvPr id="13" name="Picture 12" descr="Logo&#10;&#10;Description automatically generated">
            <a:extLst>
              <a:ext uri="{FF2B5EF4-FFF2-40B4-BE49-F238E27FC236}">
                <a16:creationId xmlns:a16="http://schemas.microsoft.com/office/drawing/2014/main" id="{62810533-080E-E841-788D-857CC4F790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85" y="0"/>
            <a:ext cx="914479" cy="1225402"/>
          </a:xfrm>
          <a:prstGeom prst="rect">
            <a:avLst/>
          </a:prstGeom>
        </p:spPr>
      </p:pic>
      <p:pic>
        <p:nvPicPr>
          <p:cNvPr id="35" name="Picture 34" descr="A slab of raw meat on a wooden surface&#10;&#10;Description automatically generated with low confidence">
            <a:extLst>
              <a:ext uri="{FF2B5EF4-FFF2-40B4-BE49-F238E27FC236}">
                <a16:creationId xmlns:a16="http://schemas.microsoft.com/office/drawing/2014/main" id="{20AECFD3-AE13-FA8C-506A-5B1110E132F5}"/>
              </a:ext>
            </a:extLst>
          </p:cNvPr>
          <p:cNvPicPr>
            <a:picLocks noChangeAspect="1"/>
          </p:cNvPicPr>
          <p:nvPr/>
        </p:nvPicPr>
        <p:blipFill rotWithShape="1">
          <a:blip r:embed="rId6">
            <a:extLst>
              <a:ext uri="{28A0092B-C50C-407E-A947-70E740481C1C}">
                <a14:useLocalDpi xmlns:a14="http://schemas.microsoft.com/office/drawing/2010/main" val="0"/>
              </a:ext>
            </a:extLst>
          </a:blip>
          <a:srcRect l="13664" r="15493"/>
          <a:stretch/>
        </p:blipFill>
        <p:spPr>
          <a:xfrm rot="21265773">
            <a:off x="934754" y="2711278"/>
            <a:ext cx="1945358" cy="1833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descr="A picture containing indoor, cluttered&#10;&#10;Description automatically generated">
            <a:extLst>
              <a:ext uri="{FF2B5EF4-FFF2-40B4-BE49-F238E27FC236}">
                <a16:creationId xmlns:a16="http://schemas.microsoft.com/office/drawing/2014/main" id="{0A949463-F5B9-D33D-56C9-324D335855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083">
            <a:off x="3318968" y="2608005"/>
            <a:ext cx="3091134" cy="1738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6" descr="A close up of a flower&#10;&#10;Description automatically generated with low confidence">
            <a:extLst>
              <a:ext uri="{FF2B5EF4-FFF2-40B4-BE49-F238E27FC236}">
                <a16:creationId xmlns:a16="http://schemas.microsoft.com/office/drawing/2014/main" id="{4D6C9CBA-FD70-0B56-6980-D2D0DF310F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13371">
            <a:off x="986340" y="4467320"/>
            <a:ext cx="1584801" cy="21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TextBox 42">
            <a:extLst>
              <a:ext uri="{FF2B5EF4-FFF2-40B4-BE49-F238E27FC236}">
                <a16:creationId xmlns:a16="http://schemas.microsoft.com/office/drawing/2014/main" id="{9F045135-14AE-6003-6E86-E08F654A318E}"/>
              </a:ext>
            </a:extLst>
          </p:cNvPr>
          <p:cNvSpPr txBox="1"/>
          <p:nvPr/>
        </p:nvSpPr>
        <p:spPr>
          <a:xfrm>
            <a:off x="6647550" y="1675161"/>
            <a:ext cx="2893606" cy="769441"/>
          </a:xfrm>
          <a:prstGeom prst="rect">
            <a:avLst/>
          </a:prstGeom>
          <a:noFill/>
        </p:spPr>
        <p:txBody>
          <a:bodyPr wrap="square">
            <a:spAutoFit/>
          </a:bodyPr>
          <a:lstStyle/>
          <a:p>
            <a:pPr>
              <a:lnSpc>
                <a:spcPct val="100000"/>
              </a:lnSpc>
            </a:pPr>
            <a:r>
              <a:rPr lang="en-US" sz="4400" b="1" dirty="0">
                <a:solidFill>
                  <a:srgbClr val="0D2240"/>
                </a:solidFill>
                <a:latin typeface="HelveticaNeueLT Std Blk Ext" panose="020B0A07040502030204" pitchFamily="34" charset="0"/>
              </a:rPr>
              <a:t>7,100</a:t>
            </a:r>
            <a:endParaRPr lang="en-US" sz="2400" b="1" dirty="0">
              <a:solidFill>
                <a:srgbClr val="0D2240"/>
              </a:solidFill>
              <a:latin typeface="HelveticaNeueLT Std Blk Ext" panose="020B0A07040502030204" pitchFamily="34" charset="0"/>
            </a:endParaRPr>
          </a:p>
        </p:txBody>
      </p:sp>
      <p:sp>
        <p:nvSpPr>
          <p:cNvPr id="45" name="TextBox 44">
            <a:extLst>
              <a:ext uri="{FF2B5EF4-FFF2-40B4-BE49-F238E27FC236}">
                <a16:creationId xmlns:a16="http://schemas.microsoft.com/office/drawing/2014/main" id="{4E500305-91AF-A568-545C-DE9267838FD7}"/>
              </a:ext>
            </a:extLst>
          </p:cNvPr>
          <p:cNvSpPr txBox="1"/>
          <p:nvPr/>
        </p:nvSpPr>
        <p:spPr>
          <a:xfrm>
            <a:off x="7310425" y="2292021"/>
            <a:ext cx="1707776" cy="338554"/>
          </a:xfrm>
          <a:prstGeom prst="rect">
            <a:avLst/>
          </a:prstGeom>
          <a:noFill/>
        </p:spPr>
        <p:txBody>
          <a:bodyPr wrap="square">
            <a:spAutoFit/>
          </a:bodyPr>
          <a:lstStyle/>
          <a:p>
            <a:r>
              <a:rPr lang="en-US" sz="1600" b="1" dirty="0">
                <a:solidFill>
                  <a:srgbClr val="0D2240"/>
                </a:solidFill>
                <a:latin typeface="Helvetica Neue" pitchFamily="2" charset="0"/>
              </a:rPr>
              <a:t>Available Products</a:t>
            </a:r>
            <a:endParaRPr lang="en-US" sz="1600" dirty="0"/>
          </a:p>
        </p:txBody>
      </p:sp>
      <p:sp>
        <p:nvSpPr>
          <p:cNvPr id="46" name="TextBox 45">
            <a:extLst>
              <a:ext uri="{FF2B5EF4-FFF2-40B4-BE49-F238E27FC236}">
                <a16:creationId xmlns:a16="http://schemas.microsoft.com/office/drawing/2014/main" id="{C274CE1C-54E1-2C42-BB28-1476C2A55192}"/>
              </a:ext>
            </a:extLst>
          </p:cNvPr>
          <p:cNvSpPr txBox="1"/>
          <p:nvPr/>
        </p:nvSpPr>
        <p:spPr>
          <a:xfrm>
            <a:off x="6791289" y="2548479"/>
            <a:ext cx="2893606" cy="769441"/>
          </a:xfrm>
          <a:prstGeom prst="rect">
            <a:avLst/>
          </a:prstGeom>
          <a:noFill/>
        </p:spPr>
        <p:txBody>
          <a:bodyPr wrap="square">
            <a:spAutoFit/>
          </a:bodyPr>
          <a:lstStyle/>
          <a:p>
            <a:pPr>
              <a:lnSpc>
                <a:spcPct val="100000"/>
              </a:lnSpc>
            </a:pPr>
            <a:r>
              <a:rPr lang="en-US" sz="4400" b="1" dirty="0">
                <a:solidFill>
                  <a:srgbClr val="98A9C8"/>
                </a:solidFill>
                <a:latin typeface="Helvetica-Narrow" panose="020B0500000000000000" pitchFamily="34" charset="0"/>
                <a:ea typeface="Helvetica-Narrow" panose="020B0500000000000000" pitchFamily="34" charset="0"/>
                <a:cs typeface="Helvetica-Narrow" panose="020B0500000000000000" pitchFamily="34" charset="0"/>
              </a:rPr>
              <a:t>2,200</a:t>
            </a:r>
            <a:endParaRPr lang="en-US" sz="2400" b="1" dirty="0">
              <a:solidFill>
                <a:srgbClr val="98A9C8"/>
              </a:solidFill>
              <a:latin typeface="Helvetica-Narrow" panose="020B0500000000000000" pitchFamily="34" charset="0"/>
              <a:ea typeface="Helvetica-Narrow" panose="020B0500000000000000" pitchFamily="34" charset="0"/>
              <a:cs typeface="Helvetica-Narrow" panose="020B0500000000000000" pitchFamily="34" charset="0"/>
            </a:endParaRPr>
          </a:p>
        </p:txBody>
      </p:sp>
      <p:sp>
        <p:nvSpPr>
          <p:cNvPr id="47" name="TextBox 46">
            <a:extLst>
              <a:ext uri="{FF2B5EF4-FFF2-40B4-BE49-F238E27FC236}">
                <a16:creationId xmlns:a16="http://schemas.microsoft.com/office/drawing/2014/main" id="{550B3570-348B-906C-CE1F-319044952302}"/>
              </a:ext>
            </a:extLst>
          </p:cNvPr>
          <p:cNvSpPr txBox="1"/>
          <p:nvPr/>
        </p:nvSpPr>
        <p:spPr>
          <a:xfrm>
            <a:off x="8277280" y="2695947"/>
            <a:ext cx="1707776" cy="584775"/>
          </a:xfrm>
          <a:prstGeom prst="rect">
            <a:avLst/>
          </a:prstGeom>
          <a:noFill/>
        </p:spPr>
        <p:txBody>
          <a:bodyPr wrap="square">
            <a:spAutoFit/>
          </a:bodyPr>
          <a:lstStyle/>
          <a:p>
            <a:r>
              <a:rPr lang="en-US" sz="1600" b="1" dirty="0">
                <a:solidFill>
                  <a:srgbClr val="98A9C8"/>
                </a:solidFill>
                <a:latin typeface="Helvetica Neue" pitchFamily="2" charset="0"/>
              </a:rPr>
              <a:t>STOCKED </a:t>
            </a:r>
          </a:p>
          <a:p>
            <a:r>
              <a:rPr lang="en-US" sz="1600" b="1" dirty="0">
                <a:solidFill>
                  <a:srgbClr val="98A9C8"/>
                </a:solidFill>
                <a:latin typeface="Helvetica Neue" pitchFamily="2" charset="0"/>
              </a:rPr>
              <a:t>ITEMS</a:t>
            </a:r>
            <a:endParaRPr lang="en-US" sz="1600" dirty="0">
              <a:solidFill>
                <a:srgbClr val="98A9C8"/>
              </a:solidFill>
            </a:endParaRPr>
          </a:p>
        </p:txBody>
      </p:sp>
      <p:sp>
        <p:nvSpPr>
          <p:cNvPr id="48" name="TextBox 47">
            <a:extLst>
              <a:ext uri="{FF2B5EF4-FFF2-40B4-BE49-F238E27FC236}">
                <a16:creationId xmlns:a16="http://schemas.microsoft.com/office/drawing/2014/main" id="{AF1E5E34-D7DD-45A4-A147-A17C81DF0F2B}"/>
              </a:ext>
            </a:extLst>
          </p:cNvPr>
          <p:cNvSpPr txBox="1"/>
          <p:nvPr/>
        </p:nvSpPr>
        <p:spPr>
          <a:xfrm>
            <a:off x="8996842" y="3474602"/>
            <a:ext cx="2907138" cy="615553"/>
          </a:xfrm>
          <a:prstGeom prst="rect">
            <a:avLst/>
          </a:prstGeom>
          <a:noFill/>
        </p:spPr>
        <p:txBody>
          <a:bodyPr wrap="square">
            <a:spAutoFit/>
          </a:bodyPr>
          <a:lstStyle/>
          <a:p>
            <a:pPr algn="r">
              <a:lnSpc>
                <a:spcPct val="100000"/>
              </a:lnSpc>
            </a:pPr>
            <a:r>
              <a:rPr lang="en-US" b="1" dirty="0">
                <a:solidFill>
                  <a:srgbClr val="EF483E"/>
                </a:solidFill>
                <a:latin typeface="Helvetica Bold Condensed Plain" pitchFamily="50" charset="0"/>
              </a:rPr>
              <a:t>sq. ft.</a:t>
            </a:r>
            <a:endParaRPr lang="en-US" b="1" dirty="0">
              <a:solidFill>
                <a:srgbClr val="F6938E"/>
              </a:solidFill>
              <a:latin typeface="HelveticaNeueLT Std Lt Cn" panose="020B0406020202030204" pitchFamily="34" charset="0"/>
            </a:endParaRPr>
          </a:p>
          <a:p>
            <a:pPr algn="r">
              <a:lnSpc>
                <a:spcPct val="100000"/>
              </a:lnSpc>
            </a:pPr>
            <a:r>
              <a:rPr lang="en-US" sz="1600" b="1" dirty="0">
                <a:solidFill>
                  <a:srgbClr val="F6938E"/>
                </a:solidFill>
                <a:latin typeface="HelveticaNeueLT Std Lt Cn" panose="020B0406020202030204" pitchFamily="34" charset="0"/>
              </a:rPr>
              <a:t>in our headquarter facility</a:t>
            </a:r>
            <a:endParaRPr lang="en-US" sz="1000" b="1" dirty="0">
              <a:solidFill>
                <a:srgbClr val="F6938E"/>
              </a:solidFill>
              <a:latin typeface="HelveticaNeueLT Std Lt Cn" panose="020B0406020202030204" pitchFamily="34" charset="0"/>
            </a:endParaRPr>
          </a:p>
        </p:txBody>
      </p:sp>
      <p:sp>
        <p:nvSpPr>
          <p:cNvPr id="49" name="TextBox 48">
            <a:extLst>
              <a:ext uri="{FF2B5EF4-FFF2-40B4-BE49-F238E27FC236}">
                <a16:creationId xmlns:a16="http://schemas.microsoft.com/office/drawing/2014/main" id="{4238F581-11D1-2AA3-BC47-B5CC81B1EC65}"/>
              </a:ext>
            </a:extLst>
          </p:cNvPr>
          <p:cNvSpPr txBox="1"/>
          <p:nvPr/>
        </p:nvSpPr>
        <p:spPr>
          <a:xfrm>
            <a:off x="9167002" y="3994805"/>
            <a:ext cx="3039345" cy="692497"/>
          </a:xfrm>
          <a:prstGeom prst="rect">
            <a:avLst/>
          </a:prstGeom>
          <a:noFill/>
        </p:spPr>
        <p:txBody>
          <a:bodyPr wrap="square">
            <a:spAutoFit/>
          </a:bodyPr>
          <a:lstStyle/>
          <a:p>
            <a:pPr>
              <a:lnSpc>
                <a:spcPct val="100000"/>
              </a:lnSpc>
            </a:pPr>
            <a:r>
              <a:rPr lang="en-US" sz="2800" b="1" dirty="0">
                <a:solidFill>
                  <a:srgbClr val="EF483E"/>
                </a:solidFill>
                <a:latin typeface="Helvetica Bold Condensed Plain" pitchFamily="50" charset="0"/>
              </a:rPr>
              <a:t>      26,000</a:t>
            </a:r>
            <a:r>
              <a:rPr lang="en-US" b="1" dirty="0">
                <a:solidFill>
                  <a:srgbClr val="F6938E"/>
                </a:solidFill>
                <a:latin typeface="HelveticaNeueLT Std Lt Cn" panose="020B0406020202030204" pitchFamily="34" charset="0"/>
              </a:rPr>
              <a:t> </a:t>
            </a:r>
            <a:r>
              <a:rPr lang="en-US" sz="1600" b="1" dirty="0">
                <a:solidFill>
                  <a:srgbClr val="EF483E"/>
                </a:solidFill>
                <a:latin typeface="Helvetica Bold Condensed Plain" pitchFamily="50" charset="0"/>
              </a:rPr>
              <a:t>sq. ft. </a:t>
            </a:r>
            <a:r>
              <a:rPr lang="en-US" sz="1600" b="1" dirty="0">
                <a:solidFill>
                  <a:srgbClr val="F6938E"/>
                </a:solidFill>
                <a:latin typeface="HelveticaNeueLT Std Lt Cn" panose="020B0406020202030204" pitchFamily="34" charset="0"/>
              </a:rPr>
              <a:t>in our</a:t>
            </a:r>
            <a:br>
              <a:rPr lang="en-US" sz="1600" b="1" dirty="0">
                <a:solidFill>
                  <a:srgbClr val="EF483E"/>
                </a:solidFill>
                <a:latin typeface="HelveticaNeueLT Std Lt Cn" panose="020B0406020202030204" pitchFamily="34" charset="0"/>
              </a:rPr>
            </a:br>
            <a:endParaRPr lang="en-US" sz="1100" b="1" dirty="0">
              <a:solidFill>
                <a:srgbClr val="EF483E"/>
              </a:solidFill>
              <a:latin typeface="HelveticaNeueLT Std Lt Cn" panose="020B0406020202030204" pitchFamily="34" charset="0"/>
            </a:endParaRPr>
          </a:p>
        </p:txBody>
      </p:sp>
      <p:sp>
        <p:nvSpPr>
          <p:cNvPr id="51" name="TextBox 50">
            <a:extLst>
              <a:ext uri="{FF2B5EF4-FFF2-40B4-BE49-F238E27FC236}">
                <a16:creationId xmlns:a16="http://schemas.microsoft.com/office/drawing/2014/main" id="{ACE2470D-6CAB-D507-C226-8D1B2297E627}"/>
              </a:ext>
            </a:extLst>
          </p:cNvPr>
          <p:cNvSpPr txBox="1"/>
          <p:nvPr/>
        </p:nvSpPr>
        <p:spPr>
          <a:xfrm>
            <a:off x="6899983" y="5214511"/>
            <a:ext cx="840974" cy="1200329"/>
          </a:xfrm>
          <a:prstGeom prst="rect">
            <a:avLst/>
          </a:prstGeom>
          <a:noFill/>
        </p:spPr>
        <p:txBody>
          <a:bodyPr wrap="square">
            <a:spAutoFit/>
          </a:bodyPr>
          <a:lstStyle/>
          <a:p>
            <a:r>
              <a:rPr lang="en-US" sz="7200" b="1" dirty="0">
                <a:solidFill>
                  <a:srgbClr val="EF483E"/>
                </a:solidFill>
                <a:latin typeface="HelveticaNeueLT Std Blk Ext" panose="020B0A07040502030204" pitchFamily="34" charset="0"/>
              </a:rPr>
              <a:t>3</a:t>
            </a:r>
            <a:endParaRPr lang="en-US" sz="5400" dirty="0">
              <a:solidFill>
                <a:srgbClr val="EF483E"/>
              </a:solidFill>
            </a:endParaRPr>
          </a:p>
        </p:txBody>
      </p:sp>
      <p:sp>
        <p:nvSpPr>
          <p:cNvPr id="53" name="TextBox 52">
            <a:extLst>
              <a:ext uri="{FF2B5EF4-FFF2-40B4-BE49-F238E27FC236}">
                <a16:creationId xmlns:a16="http://schemas.microsoft.com/office/drawing/2014/main" id="{CB999BEE-7EAE-0E52-B1E0-CC61653866EB}"/>
              </a:ext>
            </a:extLst>
          </p:cNvPr>
          <p:cNvSpPr txBox="1"/>
          <p:nvPr/>
        </p:nvSpPr>
        <p:spPr>
          <a:xfrm>
            <a:off x="7803345" y="5451709"/>
            <a:ext cx="2551438" cy="646331"/>
          </a:xfrm>
          <a:prstGeom prst="rect">
            <a:avLst/>
          </a:prstGeom>
          <a:noFill/>
        </p:spPr>
        <p:txBody>
          <a:bodyPr wrap="square">
            <a:spAutoFit/>
          </a:bodyPr>
          <a:lstStyle/>
          <a:p>
            <a:r>
              <a:rPr lang="en-US" sz="1800" b="1" dirty="0">
                <a:solidFill>
                  <a:srgbClr val="EF483E"/>
                </a:solidFill>
                <a:latin typeface="Helvetica Bold Condensed Plain" pitchFamily="50" charset="0"/>
              </a:rPr>
              <a:t>ESTABLISHED</a:t>
            </a:r>
          </a:p>
          <a:p>
            <a:r>
              <a:rPr lang="en-US" b="1" dirty="0">
                <a:solidFill>
                  <a:srgbClr val="EF483E"/>
                </a:solidFill>
                <a:latin typeface="Helvetica Bold Condensed Plain" pitchFamily="50" charset="0"/>
              </a:rPr>
              <a:t>BRANDS</a:t>
            </a:r>
            <a:endParaRPr lang="en-US" dirty="0">
              <a:solidFill>
                <a:srgbClr val="EF483E"/>
              </a:solidFill>
              <a:latin typeface="Helvetica Bold Condensed Plain" pitchFamily="50" charset="0"/>
            </a:endParaRPr>
          </a:p>
        </p:txBody>
      </p:sp>
      <p:sp>
        <p:nvSpPr>
          <p:cNvPr id="55" name="TextBox 54">
            <a:extLst>
              <a:ext uri="{FF2B5EF4-FFF2-40B4-BE49-F238E27FC236}">
                <a16:creationId xmlns:a16="http://schemas.microsoft.com/office/drawing/2014/main" id="{55F64239-6112-7B32-3BE9-115B6DC4D38C}"/>
              </a:ext>
            </a:extLst>
          </p:cNvPr>
          <p:cNvSpPr txBox="1"/>
          <p:nvPr/>
        </p:nvSpPr>
        <p:spPr>
          <a:xfrm>
            <a:off x="7561124" y="6016933"/>
            <a:ext cx="2615227" cy="738664"/>
          </a:xfrm>
          <a:prstGeom prst="rect">
            <a:avLst/>
          </a:prstGeom>
          <a:noFill/>
        </p:spPr>
        <p:txBody>
          <a:bodyPr wrap="square">
            <a:spAutoFit/>
          </a:bodyPr>
          <a:lstStyle/>
          <a:p>
            <a:pPr marL="285750" indent="-137160">
              <a:buFont typeface="Arial" panose="020B0604020202020204" pitchFamily="34" charset="0"/>
              <a:buChar char="•"/>
            </a:pPr>
            <a:r>
              <a:rPr lang="en-US" sz="1400" b="1" dirty="0">
                <a:solidFill>
                  <a:srgbClr val="F6938E"/>
                </a:solidFill>
                <a:latin typeface="Helvetica Neue" pitchFamily="2" charset="0"/>
              </a:rPr>
              <a:t>River City Meats,</a:t>
            </a:r>
          </a:p>
          <a:p>
            <a:pPr marL="285750" indent="-137160">
              <a:buFont typeface="Arial" panose="020B0604020202020204" pitchFamily="34" charset="0"/>
              <a:buChar char="•"/>
            </a:pPr>
            <a:r>
              <a:rPr lang="en-US" sz="1400" b="1" dirty="0">
                <a:solidFill>
                  <a:srgbClr val="F6938E"/>
                </a:solidFill>
                <a:latin typeface="Helvetica Neue" pitchFamily="2" charset="0"/>
              </a:rPr>
              <a:t>Black Pearl Seafoods</a:t>
            </a:r>
          </a:p>
          <a:p>
            <a:pPr marL="285750" indent="-137160">
              <a:buFont typeface="Arial" panose="020B0604020202020204" pitchFamily="34" charset="0"/>
              <a:buChar char="•"/>
            </a:pPr>
            <a:r>
              <a:rPr lang="en-US" sz="1400" b="1" dirty="0">
                <a:solidFill>
                  <a:srgbClr val="F6938E"/>
                </a:solidFill>
                <a:latin typeface="Helvetica Neue" pitchFamily="2" charset="0"/>
              </a:rPr>
              <a:t>Superior Select Deli</a:t>
            </a:r>
            <a:endParaRPr lang="en-US" sz="1400" dirty="0">
              <a:solidFill>
                <a:srgbClr val="F6938E"/>
              </a:solidFill>
            </a:endParaRPr>
          </a:p>
        </p:txBody>
      </p:sp>
      <p:sp>
        <p:nvSpPr>
          <p:cNvPr id="57" name="TextBox 56">
            <a:extLst>
              <a:ext uri="{FF2B5EF4-FFF2-40B4-BE49-F238E27FC236}">
                <a16:creationId xmlns:a16="http://schemas.microsoft.com/office/drawing/2014/main" id="{BC2A1AAD-AED7-E73E-FC52-EF707E713561}"/>
              </a:ext>
            </a:extLst>
          </p:cNvPr>
          <p:cNvSpPr txBox="1"/>
          <p:nvPr/>
        </p:nvSpPr>
        <p:spPr>
          <a:xfrm>
            <a:off x="8947021" y="1453530"/>
            <a:ext cx="2703942" cy="707886"/>
          </a:xfrm>
          <a:prstGeom prst="rect">
            <a:avLst/>
          </a:prstGeom>
          <a:noFill/>
        </p:spPr>
        <p:txBody>
          <a:bodyPr wrap="square">
            <a:spAutoFit/>
          </a:bodyPr>
          <a:lstStyle/>
          <a:p>
            <a:pPr algn="r"/>
            <a:r>
              <a:rPr lang="en-US" sz="4000" b="1" dirty="0">
                <a:solidFill>
                  <a:srgbClr val="00B0F0"/>
                </a:solidFill>
                <a:latin typeface="Helvetica Bold Condensed Plain" pitchFamily="50" charset="0"/>
              </a:rPr>
              <a:t>OUR FLEET</a:t>
            </a:r>
            <a:endParaRPr lang="en-US" sz="4000" dirty="0">
              <a:solidFill>
                <a:srgbClr val="00B0F0"/>
              </a:solidFill>
            </a:endParaRPr>
          </a:p>
        </p:txBody>
      </p:sp>
      <p:sp>
        <p:nvSpPr>
          <p:cNvPr id="58" name="TextBox 57">
            <a:extLst>
              <a:ext uri="{FF2B5EF4-FFF2-40B4-BE49-F238E27FC236}">
                <a16:creationId xmlns:a16="http://schemas.microsoft.com/office/drawing/2014/main" id="{ACF71EB9-3CD5-6078-114B-1FAA21F9F3DC}"/>
              </a:ext>
            </a:extLst>
          </p:cNvPr>
          <p:cNvSpPr txBox="1"/>
          <p:nvPr/>
        </p:nvSpPr>
        <p:spPr>
          <a:xfrm>
            <a:off x="9202302" y="1974719"/>
            <a:ext cx="2703942" cy="954107"/>
          </a:xfrm>
          <a:prstGeom prst="rect">
            <a:avLst/>
          </a:prstGeom>
          <a:noFill/>
        </p:spPr>
        <p:txBody>
          <a:bodyPr wrap="square">
            <a:spAutoFit/>
          </a:bodyPr>
          <a:lstStyle/>
          <a:p>
            <a:pPr marL="285750" indent="-137160">
              <a:buFont typeface="Arial" panose="020B0604020202020204" pitchFamily="34" charset="0"/>
              <a:buChar char="•"/>
            </a:pPr>
            <a:r>
              <a:rPr lang="en-US" sz="1400" b="1" dirty="0">
                <a:solidFill>
                  <a:srgbClr val="15C2FF"/>
                </a:solidFill>
                <a:latin typeface="Helvetica Bold Condensed Plain" pitchFamily="50" charset="0"/>
              </a:rPr>
              <a:t>27 Trucks </a:t>
            </a:r>
            <a:br>
              <a:rPr lang="en-US" sz="1200" b="1" dirty="0">
                <a:solidFill>
                  <a:srgbClr val="89E0FF"/>
                </a:solidFill>
                <a:latin typeface="Helvetica Neue" pitchFamily="2" charset="0"/>
              </a:rPr>
            </a:br>
            <a:r>
              <a:rPr lang="en-US" sz="1200" b="1" i="1" dirty="0">
                <a:solidFill>
                  <a:srgbClr val="89E0FF"/>
                </a:solidFill>
                <a:latin typeface="HelveticaNeueLT Std Lt Cn" panose="020B0406020202030204" pitchFamily="34" charset="0"/>
              </a:rPr>
              <a:t>(17 straight, 10 tractors, 12 trailers)</a:t>
            </a:r>
          </a:p>
          <a:p>
            <a:pPr marL="285750" indent="-137160">
              <a:buFont typeface="Arial" panose="020B0604020202020204" pitchFamily="34" charset="0"/>
              <a:buChar char="•"/>
            </a:pPr>
            <a:r>
              <a:rPr lang="en-US" sz="1400" b="1" dirty="0">
                <a:solidFill>
                  <a:srgbClr val="89E0FF"/>
                </a:solidFill>
                <a:latin typeface="Helvetica Neue" pitchFamily="2" charset="0"/>
              </a:rPr>
              <a:t>Distribution Center Delivery</a:t>
            </a:r>
          </a:p>
          <a:p>
            <a:pPr marL="285750" indent="-137160">
              <a:buFont typeface="Arial" panose="020B0604020202020204" pitchFamily="34" charset="0"/>
              <a:buChar char="•"/>
            </a:pPr>
            <a:r>
              <a:rPr lang="en-US" sz="1400" b="1" dirty="0">
                <a:solidFill>
                  <a:srgbClr val="89E0FF"/>
                </a:solidFill>
                <a:latin typeface="Helvetica Neue" pitchFamily="2" charset="0"/>
              </a:rPr>
              <a:t>Direct Store Delivery (DSD)</a:t>
            </a:r>
            <a:endParaRPr lang="en-US" sz="1400" dirty="0">
              <a:solidFill>
                <a:srgbClr val="89E0FF"/>
              </a:solidFill>
            </a:endParaRPr>
          </a:p>
        </p:txBody>
      </p:sp>
      <p:sp>
        <p:nvSpPr>
          <p:cNvPr id="59" name="TextBox 58">
            <a:extLst>
              <a:ext uri="{FF2B5EF4-FFF2-40B4-BE49-F238E27FC236}">
                <a16:creationId xmlns:a16="http://schemas.microsoft.com/office/drawing/2014/main" id="{CB149CEA-C58C-29BB-7718-BED11F59D298}"/>
              </a:ext>
            </a:extLst>
          </p:cNvPr>
          <p:cNvSpPr txBox="1"/>
          <p:nvPr/>
        </p:nvSpPr>
        <p:spPr>
          <a:xfrm>
            <a:off x="6919732" y="3351240"/>
            <a:ext cx="883613" cy="1384995"/>
          </a:xfrm>
          <a:prstGeom prst="rect">
            <a:avLst/>
          </a:prstGeom>
          <a:noFill/>
        </p:spPr>
        <p:txBody>
          <a:bodyPr wrap="square">
            <a:spAutoFit/>
          </a:bodyPr>
          <a:lstStyle/>
          <a:p>
            <a:pPr>
              <a:lnSpc>
                <a:spcPct val="100000"/>
              </a:lnSpc>
            </a:pPr>
            <a:r>
              <a:rPr lang="en-US" sz="6000" b="1" dirty="0">
                <a:solidFill>
                  <a:srgbClr val="15C2FF"/>
                </a:solidFill>
                <a:latin typeface="HelveticaNeueLT Std Blk Ext" panose="020B0A07040502030204" pitchFamily="34" charset="0"/>
              </a:rPr>
              <a:t>2</a:t>
            </a:r>
            <a:r>
              <a:rPr lang="en-US" sz="1200" b="1" dirty="0">
                <a:solidFill>
                  <a:srgbClr val="2D3B53"/>
                </a:solidFill>
                <a:latin typeface="HelveticaNeueLT Std Blk Ext" panose="020B0A07040502030204" pitchFamily="34" charset="0"/>
              </a:rPr>
              <a:t> </a:t>
            </a:r>
            <a:br>
              <a:rPr lang="en-US" sz="1200" b="1" dirty="0">
                <a:solidFill>
                  <a:srgbClr val="2D3B53"/>
                </a:solidFill>
                <a:latin typeface="HelveticaNeueLT Std Blk Ext" panose="020B0A07040502030204" pitchFamily="34" charset="0"/>
              </a:rPr>
            </a:br>
            <a:endParaRPr lang="en-US" sz="2400" b="1" dirty="0">
              <a:solidFill>
                <a:srgbClr val="2D3B53"/>
              </a:solidFill>
              <a:latin typeface="HelveticaNeueLT Std Blk Ext" panose="020B0A07040502030204" pitchFamily="34" charset="0"/>
            </a:endParaRPr>
          </a:p>
        </p:txBody>
      </p:sp>
      <p:sp>
        <p:nvSpPr>
          <p:cNvPr id="60" name="TextBox 59">
            <a:extLst>
              <a:ext uri="{FF2B5EF4-FFF2-40B4-BE49-F238E27FC236}">
                <a16:creationId xmlns:a16="http://schemas.microsoft.com/office/drawing/2014/main" id="{D6D8F920-FB38-4CE6-E830-BCDC513DAAD5}"/>
              </a:ext>
            </a:extLst>
          </p:cNvPr>
          <p:cNvSpPr txBox="1"/>
          <p:nvPr/>
        </p:nvSpPr>
        <p:spPr>
          <a:xfrm>
            <a:off x="6890457" y="4650390"/>
            <a:ext cx="2043964" cy="523220"/>
          </a:xfrm>
          <a:prstGeom prst="rect">
            <a:avLst/>
          </a:prstGeom>
          <a:noFill/>
        </p:spPr>
        <p:txBody>
          <a:bodyPr wrap="square">
            <a:spAutoFit/>
          </a:bodyPr>
          <a:lstStyle/>
          <a:p>
            <a:r>
              <a:rPr lang="en-US" sz="1400" b="1" dirty="0">
                <a:solidFill>
                  <a:srgbClr val="89E0FF"/>
                </a:solidFill>
                <a:latin typeface="Helvetica Neue" pitchFamily="2" charset="0"/>
              </a:rPr>
              <a:t>FOODSERVICE </a:t>
            </a:r>
            <a:br>
              <a:rPr lang="en-US" sz="1400" b="1" dirty="0">
                <a:solidFill>
                  <a:srgbClr val="89E0FF"/>
                </a:solidFill>
                <a:latin typeface="Helvetica Neue" pitchFamily="2" charset="0"/>
              </a:rPr>
            </a:br>
            <a:r>
              <a:rPr lang="en-US" sz="1400" b="1" dirty="0">
                <a:solidFill>
                  <a:srgbClr val="89E0FF"/>
                </a:solidFill>
                <a:latin typeface="Helvetica Neue" pitchFamily="2" charset="0"/>
              </a:rPr>
              <a:t>SALES REPS</a:t>
            </a:r>
            <a:endParaRPr lang="en-US" sz="1400" dirty="0">
              <a:solidFill>
                <a:srgbClr val="89E0FF"/>
              </a:solidFill>
            </a:endParaRPr>
          </a:p>
        </p:txBody>
      </p:sp>
      <p:sp>
        <p:nvSpPr>
          <p:cNvPr id="63" name="TextBox 62">
            <a:extLst>
              <a:ext uri="{FF2B5EF4-FFF2-40B4-BE49-F238E27FC236}">
                <a16:creationId xmlns:a16="http://schemas.microsoft.com/office/drawing/2014/main" id="{4036799E-590C-103C-86E7-9FFEBFAA23FA}"/>
              </a:ext>
            </a:extLst>
          </p:cNvPr>
          <p:cNvSpPr txBox="1"/>
          <p:nvPr/>
        </p:nvSpPr>
        <p:spPr>
          <a:xfrm>
            <a:off x="8054338" y="4169058"/>
            <a:ext cx="681481" cy="646331"/>
          </a:xfrm>
          <a:prstGeom prst="rect">
            <a:avLst/>
          </a:prstGeom>
          <a:noFill/>
        </p:spPr>
        <p:txBody>
          <a:bodyPr wrap="square">
            <a:spAutoFit/>
          </a:bodyPr>
          <a:lstStyle/>
          <a:p>
            <a:pPr>
              <a:lnSpc>
                <a:spcPct val="100000"/>
              </a:lnSpc>
            </a:pPr>
            <a:r>
              <a:rPr lang="en-US" sz="3600" b="1" dirty="0">
                <a:solidFill>
                  <a:srgbClr val="89E0FF"/>
                </a:solidFill>
                <a:latin typeface="HelveticaNeueLT Std Blk Ext" panose="020B0A07040502030204" pitchFamily="34" charset="0"/>
              </a:rPr>
              <a:t>8</a:t>
            </a:r>
            <a:endParaRPr lang="en-US" b="1" dirty="0">
              <a:solidFill>
                <a:srgbClr val="89E0FF"/>
              </a:solidFill>
              <a:latin typeface="HelveticaNeueLT Std Blk Ext" panose="020B0A07040502030204" pitchFamily="34" charset="0"/>
            </a:endParaRPr>
          </a:p>
        </p:txBody>
      </p:sp>
      <p:sp>
        <p:nvSpPr>
          <p:cNvPr id="64" name="TextBox 63">
            <a:extLst>
              <a:ext uri="{FF2B5EF4-FFF2-40B4-BE49-F238E27FC236}">
                <a16:creationId xmlns:a16="http://schemas.microsoft.com/office/drawing/2014/main" id="{070E0F72-64FF-CE11-B105-71AFDC11DE8B}"/>
              </a:ext>
            </a:extLst>
          </p:cNvPr>
          <p:cNvSpPr txBox="1"/>
          <p:nvPr/>
        </p:nvSpPr>
        <p:spPr>
          <a:xfrm>
            <a:off x="8078889" y="4652498"/>
            <a:ext cx="1130238" cy="523220"/>
          </a:xfrm>
          <a:prstGeom prst="rect">
            <a:avLst/>
          </a:prstGeom>
          <a:noFill/>
        </p:spPr>
        <p:txBody>
          <a:bodyPr wrap="square">
            <a:spAutoFit/>
          </a:bodyPr>
          <a:lstStyle/>
          <a:p>
            <a:r>
              <a:rPr lang="en-US" sz="1400" b="1" dirty="0">
                <a:solidFill>
                  <a:srgbClr val="89E0FF"/>
                </a:solidFill>
                <a:latin typeface="Helvetica Neue" pitchFamily="2" charset="0"/>
              </a:rPr>
              <a:t>RETAIL </a:t>
            </a:r>
            <a:br>
              <a:rPr lang="en-US" sz="1400" b="1" dirty="0">
                <a:solidFill>
                  <a:srgbClr val="89E0FF"/>
                </a:solidFill>
                <a:latin typeface="Helvetica Neue" pitchFamily="2" charset="0"/>
              </a:rPr>
            </a:br>
            <a:r>
              <a:rPr lang="en-US" sz="1400" b="1" dirty="0">
                <a:solidFill>
                  <a:srgbClr val="89E0FF"/>
                </a:solidFill>
                <a:latin typeface="Helvetica Neue" pitchFamily="2" charset="0"/>
              </a:rPr>
              <a:t>SALES REPS</a:t>
            </a:r>
            <a:endParaRPr lang="en-US" sz="1400" dirty="0">
              <a:solidFill>
                <a:srgbClr val="89E0FF"/>
              </a:solidFill>
            </a:endParaRPr>
          </a:p>
        </p:txBody>
      </p:sp>
      <p:cxnSp>
        <p:nvCxnSpPr>
          <p:cNvPr id="67" name="Straight Connector 66">
            <a:extLst>
              <a:ext uri="{FF2B5EF4-FFF2-40B4-BE49-F238E27FC236}">
                <a16:creationId xmlns:a16="http://schemas.microsoft.com/office/drawing/2014/main" id="{F7CCCC32-3D13-CAFF-1C3F-51F6A95712F5}"/>
              </a:ext>
            </a:extLst>
          </p:cNvPr>
          <p:cNvCxnSpPr>
            <a:cxnSpLocks/>
          </p:cNvCxnSpPr>
          <p:nvPr/>
        </p:nvCxnSpPr>
        <p:spPr>
          <a:xfrm>
            <a:off x="6891127" y="1191714"/>
            <a:ext cx="4953045" cy="0"/>
          </a:xfrm>
          <a:prstGeom prst="line">
            <a:avLst/>
          </a:prstGeom>
          <a:ln w="444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B15FB3C-6B7A-E26B-4E4D-38FFD2E4DAC3}"/>
              </a:ext>
            </a:extLst>
          </p:cNvPr>
          <p:cNvSpPr txBox="1"/>
          <p:nvPr/>
        </p:nvSpPr>
        <p:spPr>
          <a:xfrm>
            <a:off x="9664981" y="3219839"/>
            <a:ext cx="1997537" cy="707886"/>
          </a:xfrm>
          <a:prstGeom prst="rect">
            <a:avLst/>
          </a:prstGeom>
          <a:noFill/>
        </p:spPr>
        <p:txBody>
          <a:bodyPr wrap="square">
            <a:spAutoFit/>
          </a:bodyPr>
          <a:lstStyle/>
          <a:p>
            <a:r>
              <a:rPr lang="en-US" sz="4000" b="1" dirty="0">
                <a:solidFill>
                  <a:srgbClr val="EF483E"/>
                </a:solidFill>
                <a:latin typeface="Helvetica Bold Condensed Plain" pitchFamily="50" charset="0"/>
              </a:rPr>
              <a:t>65,000</a:t>
            </a:r>
            <a:endParaRPr lang="en-US" sz="4000" dirty="0"/>
          </a:p>
        </p:txBody>
      </p:sp>
      <p:sp>
        <p:nvSpPr>
          <p:cNvPr id="28" name="TextBox 27">
            <a:extLst>
              <a:ext uri="{FF2B5EF4-FFF2-40B4-BE49-F238E27FC236}">
                <a16:creationId xmlns:a16="http://schemas.microsoft.com/office/drawing/2014/main" id="{6B4B49FD-237E-D8D8-BD51-A1EF2DEBFB99}"/>
              </a:ext>
            </a:extLst>
          </p:cNvPr>
          <p:cNvSpPr txBox="1"/>
          <p:nvPr/>
        </p:nvSpPr>
        <p:spPr>
          <a:xfrm>
            <a:off x="9194548" y="3982910"/>
            <a:ext cx="840974" cy="523220"/>
          </a:xfrm>
          <a:prstGeom prst="rect">
            <a:avLst/>
          </a:prstGeom>
          <a:noFill/>
        </p:spPr>
        <p:txBody>
          <a:bodyPr wrap="square">
            <a:spAutoFit/>
          </a:bodyPr>
          <a:lstStyle/>
          <a:p>
            <a:r>
              <a:rPr lang="en-US" sz="2800" b="1" dirty="0">
                <a:solidFill>
                  <a:srgbClr val="EF483E"/>
                </a:solidFill>
                <a:latin typeface="HelveticaNeueLT Std Blk Ext" panose="020B0A07040502030204" pitchFamily="34" charset="0"/>
              </a:rPr>
              <a:t>&amp;</a:t>
            </a:r>
            <a:endParaRPr lang="en-US" sz="2000" dirty="0">
              <a:solidFill>
                <a:srgbClr val="EF483E"/>
              </a:solidFill>
            </a:endParaRPr>
          </a:p>
        </p:txBody>
      </p:sp>
      <p:sp>
        <p:nvSpPr>
          <p:cNvPr id="30" name="TextBox 29">
            <a:extLst>
              <a:ext uri="{FF2B5EF4-FFF2-40B4-BE49-F238E27FC236}">
                <a16:creationId xmlns:a16="http://schemas.microsoft.com/office/drawing/2014/main" id="{E1F0730E-DA13-5B9B-3033-B9DD968C0E72}"/>
              </a:ext>
            </a:extLst>
          </p:cNvPr>
          <p:cNvSpPr txBox="1"/>
          <p:nvPr/>
        </p:nvSpPr>
        <p:spPr>
          <a:xfrm>
            <a:off x="9460881" y="4331604"/>
            <a:ext cx="2795557" cy="461665"/>
          </a:xfrm>
          <a:prstGeom prst="rect">
            <a:avLst/>
          </a:prstGeom>
          <a:noFill/>
        </p:spPr>
        <p:txBody>
          <a:bodyPr wrap="square">
            <a:spAutoFit/>
          </a:bodyPr>
          <a:lstStyle/>
          <a:p>
            <a:r>
              <a:rPr lang="en-US" sz="2400" b="1" dirty="0">
                <a:solidFill>
                  <a:srgbClr val="EF483E"/>
                </a:solidFill>
                <a:latin typeface="Helvetica Bold Condensed Plain" pitchFamily="50" charset="0"/>
              </a:rPr>
              <a:t>NEW</a:t>
            </a:r>
            <a:r>
              <a:rPr lang="en-US" b="1" dirty="0">
                <a:solidFill>
                  <a:srgbClr val="EF483E"/>
                </a:solidFill>
                <a:latin typeface="HelveticaNeueLT Std Lt Cn" panose="020B0406020202030204" pitchFamily="34" charset="0"/>
              </a:rPr>
              <a:t> </a:t>
            </a:r>
            <a:r>
              <a:rPr lang="en-US" sz="1600" b="1" dirty="0">
                <a:solidFill>
                  <a:srgbClr val="F6938E"/>
                </a:solidFill>
                <a:latin typeface="HelveticaNeueLT Std Lt Cn" panose="020B0406020202030204" pitchFamily="34" charset="0"/>
              </a:rPr>
              <a:t>Ready-To-Eat facility</a:t>
            </a:r>
            <a:endParaRPr lang="en-US" dirty="0">
              <a:solidFill>
                <a:srgbClr val="F6938E"/>
              </a:solidFill>
              <a:latin typeface="HelveticaNeueLT Std Lt Cn" panose="020B0406020202030204" pitchFamily="34" charset="0"/>
            </a:endParaRPr>
          </a:p>
        </p:txBody>
      </p:sp>
      <p:sp>
        <p:nvSpPr>
          <p:cNvPr id="31" name="TextBox 30">
            <a:extLst>
              <a:ext uri="{FF2B5EF4-FFF2-40B4-BE49-F238E27FC236}">
                <a16:creationId xmlns:a16="http://schemas.microsoft.com/office/drawing/2014/main" id="{AC408177-CBC2-0DD6-DC31-5651CD761547}"/>
              </a:ext>
            </a:extLst>
          </p:cNvPr>
          <p:cNvSpPr txBox="1"/>
          <p:nvPr/>
        </p:nvSpPr>
        <p:spPr>
          <a:xfrm>
            <a:off x="10015960" y="4777487"/>
            <a:ext cx="1945643" cy="677108"/>
          </a:xfrm>
          <a:prstGeom prst="rect">
            <a:avLst/>
          </a:prstGeom>
          <a:noFill/>
        </p:spPr>
        <p:txBody>
          <a:bodyPr wrap="square">
            <a:spAutoFit/>
          </a:bodyPr>
          <a:lstStyle/>
          <a:p>
            <a:pPr algn="r">
              <a:lnSpc>
                <a:spcPct val="100000"/>
              </a:lnSpc>
            </a:pPr>
            <a:r>
              <a:rPr lang="en-US" sz="2800" b="1" dirty="0">
                <a:solidFill>
                  <a:srgbClr val="2D3B53"/>
                </a:solidFill>
                <a:latin typeface="Helvetica Bold Condensed Plain" pitchFamily="50" charset="0"/>
              </a:rPr>
              <a:t>50,000 </a:t>
            </a:r>
            <a:r>
              <a:rPr lang="en-US" sz="1600" b="1" dirty="0">
                <a:solidFill>
                  <a:srgbClr val="2D3B53"/>
                </a:solidFill>
                <a:latin typeface="Helvetica Bold Condensed Plain" pitchFamily="50" charset="0"/>
              </a:rPr>
              <a:t>sq. ft. </a:t>
            </a:r>
            <a:br>
              <a:rPr lang="en-US" sz="1600" b="1" dirty="0">
                <a:solidFill>
                  <a:srgbClr val="15C2FF"/>
                </a:solidFill>
                <a:latin typeface="Helvetica Bold Condensed Plain" pitchFamily="50" charset="0"/>
              </a:rPr>
            </a:br>
            <a:endParaRPr lang="en-US" sz="1000" b="1" dirty="0">
              <a:solidFill>
                <a:srgbClr val="98A9C8"/>
              </a:solidFill>
              <a:latin typeface="HelveticaNeueLT Std Lt Cn" panose="020B0406020202030204" pitchFamily="34" charset="0"/>
            </a:endParaRPr>
          </a:p>
        </p:txBody>
      </p:sp>
      <p:sp>
        <p:nvSpPr>
          <p:cNvPr id="34" name="TextBox 33">
            <a:extLst>
              <a:ext uri="{FF2B5EF4-FFF2-40B4-BE49-F238E27FC236}">
                <a16:creationId xmlns:a16="http://schemas.microsoft.com/office/drawing/2014/main" id="{5584BD2C-2B8F-D7EA-EA04-19D0C6AFF2D7}"/>
              </a:ext>
            </a:extLst>
          </p:cNvPr>
          <p:cNvSpPr txBox="1"/>
          <p:nvPr/>
        </p:nvSpPr>
        <p:spPr>
          <a:xfrm>
            <a:off x="6881868" y="4178362"/>
            <a:ext cx="1395412" cy="646331"/>
          </a:xfrm>
          <a:prstGeom prst="rect">
            <a:avLst/>
          </a:prstGeom>
          <a:noFill/>
        </p:spPr>
        <p:txBody>
          <a:bodyPr wrap="square">
            <a:spAutoFit/>
          </a:bodyPr>
          <a:lstStyle/>
          <a:p>
            <a:r>
              <a:rPr lang="en-US" sz="3600" b="1" dirty="0">
                <a:solidFill>
                  <a:srgbClr val="89E0FF"/>
                </a:solidFill>
                <a:latin typeface="HelveticaNeueLT Std Blk Ext" panose="020B0A07040502030204" pitchFamily="34" charset="0"/>
              </a:rPr>
              <a:t>12</a:t>
            </a:r>
            <a:endParaRPr lang="en-US" sz="4000" dirty="0">
              <a:solidFill>
                <a:srgbClr val="89E0FF"/>
              </a:solidFill>
            </a:endParaRPr>
          </a:p>
        </p:txBody>
      </p:sp>
      <p:sp>
        <p:nvSpPr>
          <p:cNvPr id="36" name="TextBox 35">
            <a:extLst>
              <a:ext uri="{FF2B5EF4-FFF2-40B4-BE49-F238E27FC236}">
                <a16:creationId xmlns:a16="http://schemas.microsoft.com/office/drawing/2014/main" id="{1AD01C2A-0147-9612-7CDC-4F6BE675CF6E}"/>
              </a:ext>
            </a:extLst>
          </p:cNvPr>
          <p:cNvSpPr txBox="1"/>
          <p:nvPr/>
        </p:nvSpPr>
        <p:spPr>
          <a:xfrm>
            <a:off x="7667999" y="3638280"/>
            <a:ext cx="1995487" cy="369332"/>
          </a:xfrm>
          <a:prstGeom prst="rect">
            <a:avLst/>
          </a:prstGeom>
          <a:noFill/>
        </p:spPr>
        <p:txBody>
          <a:bodyPr wrap="square">
            <a:spAutoFit/>
          </a:bodyPr>
          <a:lstStyle/>
          <a:p>
            <a:r>
              <a:rPr lang="en-US" sz="1800" b="1" dirty="0">
                <a:solidFill>
                  <a:srgbClr val="15C2FF"/>
                </a:solidFill>
                <a:latin typeface="Helvetica Narrow" panose="020B0606020202030204" pitchFamily="34" charset="0"/>
              </a:rPr>
              <a:t>SALES</a:t>
            </a:r>
            <a:endParaRPr lang="en-US" dirty="0">
              <a:solidFill>
                <a:srgbClr val="15C2FF"/>
              </a:solidFill>
            </a:endParaRPr>
          </a:p>
        </p:txBody>
      </p:sp>
      <p:sp>
        <p:nvSpPr>
          <p:cNvPr id="38" name="TextBox 37">
            <a:extLst>
              <a:ext uri="{FF2B5EF4-FFF2-40B4-BE49-F238E27FC236}">
                <a16:creationId xmlns:a16="http://schemas.microsoft.com/office/drawing/2014/main" id="{A016C108-8165-3D4A-C3D2-66649A4CEB2B}"/>
              </a:ext>
            </a:extLst>
          </p:cNvPr>
          <p:cNvSpPr txBox="1"/>
          <p:nvPr/>
        </p:nvSpPr>
        <p:spPr>
          <a:xfrm>
            <a:off x="9820645" y="5126640"/>
            <a:ext cx="2184533" cy="584775"/>
          </a:xfrm>
          <a:prstGeom prst="rect">
            <a:avLst/>
          </a:prstGeom>
          <a:noFill/>
        </p:spPr>
        <p:txBody>
          <a:bodyPr wrap="square">
            <a:spAutoFit/>
          </a:bodyPr>
          <a:lstStyle/>
          <a:p>
            <a:pPr algn="r"/>
            <a:r>
              <a:rPr lang="en-US" sz="1600" b="1" dirty="0">
                <a:solidFill>
                  <a:srgbClr val="98A9C8"/>
                </a:solidFill>
                <a:latin typeface="HelveticaNeueLT Std Lt Cn" panose="020B0406020202030204" pitchFamily="34" charset="0"/>
              </a:rPr>
              <a:t>of meat, seafood, and deli processing</a:t>
            </a:r>
            <a:endParaRPr lang="en-US" sz="1600" dirty="0"/>
          </a:p>
        </p:txBody>
      </p:sp>
      <p:sp>
        <p:nvSpPr>
          <p:cNvPr id="40" name="TextBox 39">
            <a:extLst>
              <a:ext uri="{FF2B5EF4-FFF2-40B4-BE49-F238E27FC236}">
                <a16:creationId xmlns:a16="http://schemas.microsoft.com/office/drawing/2014/main" id="{6F6182EC-5C8B-DD60-2E95-283D9F9A689A}"/>
              </a:ext>
            </a:extLst>
          </p:cNvPr>
          <p:cNvSpPr txBox="1"/>
          <p:nvPr/>
        </p:nvSpPr>
        <p:spPr>
          <a:xfrm>
            <a:off x="9893224" y="5659824"/>
            <a:ext cx="2100274" cy="677108"/>
          </a:xfrm>
          <a:prstGeom prst="rect">
            <a:avLst/>
          </a:prstGeom>
          <a:noFill/>
        </p:spPr>
        <p:txBody>
          <a:bodyPr wrap="square">
            <a:spAutoFit/>
          </a:bodyPr>
          <a:lstStyle/>
          <a:p>
            <a:pPr algn="r">
              <a:lnSpc>
                <a:spcPct val="100000"/>
              </a:lnSpc>
            </a:pPr>
            <a:r>
              <a:rPr lang="en-US" sz="2800" b="1" dirty="0">
                <a:solidFill>
                  <a:srgbClr val="2D3B53"/>
                </a:solidFill>
                <a:latin typeface="Helvetica Bold Condensed Plain" pitchFamily="50" charset="0"/>
              </a:rPr>
              <a:t>25,000 </a:t>
            </a:r>
            <a:r>
              <a:rPr lang="en-US" sz="1600" b="1" dirty="0">
                <a:solidFill>
                  <a:srgbClr val="2D3B53"/>
                </a:solidFill>
                <a:latin typeface="Helvetica Bold Condensed Plain" pitchFamily="50" charset="0"/>
              </a:rPr>
              <a:t>sq. ft. </a:t>
            </a:r>
            <a:br>
              <a:rPr lang="en-US" sz="1600" b="1" dirty="0">
                <a:solidFill>
                  <a:srgbClr val="2D3B53"/>
                </a:solidFill>
                <a:latin typeface="HelveticaNeueLT Std Lt Cn" panose="020B0406020202030204" pitchFamily="34" charset="0"/>
              </a:rPr>
            </a:br>
            <a:endParaRPr lang="en-US" sz="1000" b="1" dirty="0">
              <a:solidFill>
                <a:srgbClr val="2D3B53"/>
              </a:solidFill>
              <a:latin typeface="HelveticaNeueLT Std Lt Cn" panose="020B0406020202030204" pitchFamily="34" charset="0"/>
            </a:endParaRPr>
          </a:p>
        </p:txBody>
      </p:sp>
      <p:sp>
        <p:nvSpPr>
          <p:cNvPr id="42" name="TextBox 41">
            <a:extLst>
              <a:ext uri="{FF2B5EF4-FFF2-40B4-BE49-F238E27FC236}">
                <a16:creationId xmlns:a16="http://schemas.microsoft.com/office/drawing/2014/main" id="{93007727-59E7-E4A9-FD2D-FEA7AACA989D}"/>
              </a:ext>
            </a:extLst>
          </p:cNvPr>
          <p:cNvSpPr txBox="1"/>
          <p:nvPr/>
        </p:nvSpPr>
        <p:spPr>
          <a:xfrm>
            <a:off x="8974892" y="6023186"/>
            <a:ext cx="3041450" cy="584775"/>
          </a:xfrm>
          <a:prstGeom prst="rect">
            <a:avLst/>
          </a:prstGeom>
          <a:noFill/>
        </p:spPr>
        <p:txBody>
          <a:bodyPr wrap="square">
            <a:spAutoFit/>
          </a:bodyPr>
          <a:lstStyle/>
          <a:p>
            <a:pPr algn="r"/>
            <a:r>
              <a:rPr lang="en-US" sz="1600" b="1" dirty="0">
                <a:solidFill>
                  <a:srgbClr val="98A9C8"/>
                </a:solidFill>
                <a:latin typeface="HelveticaNeueLT Std Lt Cn" panose="020B0406020202030204" pitchFamily="34" charset="0"/>
              </a:rPr>
              <a:t>of refrigerated/frozen </a:t>
            </a:r>
            <a:br>
              <a:rPr lang="en-US" sz="1600" b="1" dirty="0">
                <a:solidFill>
                  <a:srgbClr val="98A9C8"/>
                </a:solidFill>
                <a:latin typeface="HelveticaNeueLT Std Lt Cn" panose="020B0406020202030204" pitchFamily="34" charset="0"/>
              </a:rPr>
            </a:br>
            <a:r>
              <a:rPr lang="en-US" sz="1600" b="1" dirty="0">
                <a:solidFill>
                  <a:srgbClr val="98A9C8"/>
                </a:solidFill>
                <a:latin typeface="HelveticaNeueLT Std Lt Cn" panose="020B0406020202030204" pitchFamily="34" charset="0"/>
              </a:rPr>
              <a:t>warehouse</a:t>
            </a:r>
            <a:endParaRPr lang="en-US" sz="1600" dirty="0">
              <a:solidFill>
                <a:srgbClr val="98A9C8"/>
              </a:solidFill>
            </a:endParaRPr>
          </a:p>
        </p:txBody>
      </p:sp>
      <p:sp>
        <p:nvSpPr>
          <p:cNvPr id="44" name="TextBox 43">
            <a:extLst>
              <a:ext uri="{FF2B5EF4-FFF2-40B4-BE49-F238E27FC236}">
                <a16:creationId xmlns:a16="http://schemas.microsoft.com/office/drawing/2014/main" id="{4FD48204-D7FD-B95A-083E-787C6A5C041F}"/>
              </a:ext>
            </a:extLst>
          </p:cNvPr>
          <p:cNvSpPr txBox="1"/>
          <p:nvPr/>
        </p:nvSpPr>
        <p:spPr>
          <a:xfrm>
            <a:off x="7662670" y="3866768"/>
            <a:ext cx="1322784" cy="369332"/>
          </a:xfrm>
          <a:prstGeom prst="rect">
            <a:avLst/>
          </a:prstGeom>
          <a:noFill/>
        </p:spPr>
        <p:txBody>
          <a:bodyPr wrap="square">
            <a:spAutoFit/>
          </a:bodyPr>
          <a:lstStyle/>
          <a:p>
            <a:r>
              <a:rPr lang="en-US" sz="1800" b="1" dirty="0">
                <a:solidFill>
                  <a:srgbClr val="15C2FF"/>
                </a:solidFill>
                <a:latin typeface="Helvetica Narrow" panose="020B0606020202030204" pitchFamily="34" charset="0"/>
              </a:rPr>
              <a:t>DIVISIONS</a:t>
            </a:r>
            <a:endParaRPr lang="en-US" dirty="0">
              <a:solidFill>
                <a:srgbClr val="15C2FF"/>
              </a:solidFill>
            </a:endParaRPr>
          </a:p>
        </p:txBody>
      </p:sp>
      <p:cxnSp>
        <p:nvCxnSpPr>
          <p:cNvPr id="3" name="Straight Connector 2">
            <a:extLst>
              <a:ext uri="{FF2B5EF4-FFF2-40B4-BE49-F238E27FC236}">
                <a16:creationId xmlns:a16="http://schemas.microsoft.com/office/drawing/2014/main" id="{C7A238CF-F96D-E327-B0A3-0D89B375E587}"/>
              </a:ext>
            </a:extLst>
          </p:cNvPr>
          <p:cNvCxnSpPr/>
          <p:nvPr/>
        </p:nvCxnSpPr>
        <p:spPr>
          <a:xfrm>
            <a:off x="8043092" y="4367116"/>
            <a:ext cx="0" cy="759524"/>
          </a:xfrm>
          <a:prstGeom prst="line">
            <a:avLst/>
          </a:prstGeom>
          <a:ln w="19050">
            <a:solidFill>
              <a:srgbClr val="61D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758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3DF024-3F16-39CE-8956-62727AD231F3}"/>
              </a:ext>
            </a:extLst>
          </p:cNvPr>
          <p:cNvSpPr txBox="1"/>
          <p:nvPr/>
        </p:nvSpPr>
        <p:spPr>
          <a:xfrm>
            <a:off x="498385" y="1525963"/>
            <a:ext cx="4302755" cy="1015663"/>
          </a:xfrm>
          <a:prstGeom prst="rect">
            <a:avLst/>
          </a:prstGeom>
          <a:noFill/>
        </p:spPr>
        <p:txBody>
          <a:bodyPr wrap="square" rtlCol="0">
            <a:spAutoFit/>
          </a:bodyPr>
          <a:lstStyle/>
          <a:p>
            <a:r>
              <a:rPr lang="en-US" sz="6000" dirty="0">
                <a:solidFill>
                  <a:srgbClr val="EF483E"/>
                </a:solidFill>
                <a:effectLst>
                  <a:outerShdw blurRad="50800" dist="38100" dir="2700000" algn="tl" rotWithShape="0">
                    <a:prstClr val="black">
                      <a:alpha val="40000"/>
                    </a:prstClr>
                  </a:outerShdw>
                </a:effectLst>
                <a:latin typeface="Helvetica Neue" pitchFamily="2" charset="0"/>
              </a:rPr>
              <a:t>OUR MISSION</a:t>
            </a:r>
          </a:p>
        </p:txBody>
      </p:sp>
      <p:sp>
        <p:nvSpPr>
          <p:cNvPr id="18" name="TextBox 17">
            <a:extLst>
              <a:ext uri="{FF2B5EF4-FFF2-40B4-BE49-F238E27FC236}">
                <a16:creationId xmlns:a16="http://schemas.microsoft.com/office/drawing/2014/main" id="{C10500BB-00C0-FA5E-009E-91FA0C69B329}"/>
              </a:ext>
            </a:extLst>
          </p:cNvPr>
          <p:cNvSpPr txBox="1"/>
          <p:nvPr/>
        </p:nvSpPr>
        <p:spPr>
          <a:xfrm>
            <a:off x="586119" y="2541626"/>
            <a:ext cx="5642654" cy="2308324"/>
          </a:xfrm>
          <a:prstGeom prst="rect">
            <a:avLst/>
          </a:prstGeom>
          <a:noFill/>
        </p:spPr>
        <p:txBody>
          <a:bodyPr wrap="square">
            <a:spAutoFit/>
          </a:bodyPr>
          <a:lstStyle/>
          <a:p>
            <a:pPr marL="0" indent="0">
              <a:lnSpc>
                <a:spcPct val="100000"/>
              </a:lnSpc>
              <a:buNone/>
            </a:pPr>
            <a:r>
              <a:rPr lang="en-US" sz="3200" b="1" dirty="0">
                <a:solidFill>
                  <a:srgbClr val="0D2240"/>
                </a:solidFill>
                <a:latin typeface="Helvetica Neue" pitchFamily="2" charset="0"/>
              </a:rPr>
              <a:t>To provide quality products, resulting in an experience </a:t>
            </a:r>
            <a:br>
              <a:rPr lang="en-US" sz="3200" b="1" dirty="0">
                <a:solidFill>
                  <a:srgbClr val="0D2240"/>
                </a:solidFill>
                <a:latin typeface="Helvetica Neue" pitchFamily="2" charset="0"/>
              </a:rPr>
            </a:br>
            <a:r>
              <a:rPr lang="en-US" sz="3200" b="1" dirty="0">
                <a:solidFill>
                  <a:srgbClr val="0D2240"/>
                </a:solidFill>
                <a:latin typeface="Helvetica Neue" pitchFamily="2" charset="0"/>
              </a:rPr>
              <a:t>that is nothing less than </a:t>
            </a:r>
            <a:r>
              <a:rPr lang="en-US" sz="3200" b="1" dirty="0">
                <a:solidFill>
                  <a:srgbClr val="15C2FF"/>
                </a:solidFill>
                <a:latin typeface="Helvetica Neue" pitchFamily="2" charset="0"/>
              </a:rPr>
              <a:t>SUPERIOR!</a:t>
            </a:r>
          </a:p>
          <a:p>
            <a:pPr marL="0" indent="0">
              <a:lnSpc>
                <a:spcPct val="100000"/>
              </a:lnSpc>
              <a:buNone/>
            </a:pPr>
            <a:endParaRPr lang="en-US" sz="1600" b="1" dirty="0">
              <a:solidFill>
                <a:srgbClr val="0D2240"/>
              </a:solidFill>
              <a:latin typeface="Plantin MT Pro" panose="02020503050405020304" pitchFamily="18" charset="0"/>
            </a:endParaRPr>
          </a:p>
        </p:txBody>
      </p:sp>
      <p:pic>
        <p:nvPicPr>
          <p:cNvPr id="13" name="Picture 12" descr="Logo&#10;&#10;Description automatically generated">
            <a:extLst>
              <a:ext uri="{FF2B5EF4-FFF2-40B4-BE49-F238E27FC236}">
                <a16:creationId xmlns:a16="http://schemas.microsoft.com/office/drawing/2014/main" id="{62810533-080E-E841-788D-857CC4F79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85" y="0"/>
            <a:ext cx="914479" cy="1225402"/>
          </a:xfrm>
          <a:prstGeom prst="rect">
            <a:avLst/>
          </a:prstGeom>
        </p:spPr>
      </p:pic>
      <p:sp>
        <p:nvSpPr>
          <p:cNvPr id="12" name="TextBox 11">
            <a:extLst>
              <a:ext uri="{FF2B5EF4-FFF2-40B4-BE49-F238E27FC236}">
                <a16:creationId xmlns:a16="http://schemas.microsoft.com/office/drawing/2014/main" id="{7964CA9A-70F1-DD36-2F15-8689DF510874}"/>
              </a:ext>
            </a:extLst>
          </p:cNvPr>
          <p:cNvSpPr txBox="1"/>
          <p:nvPr/>
        </p:nvSpPr>
        <p:spPr>
          <a:xfrm>
            <a:off x="5848349" y="5290536"/>
            <a:ext cx="5286943" cy="1215717"/>
          </a:xfrm>
          <a:prstGeom prst="rect">
            <a:avLst/>
          </a:prstGeom>
          <a:noFill/>
        </p:spPr>
        <p:txBody>
          <a:bodyPr wrap="square">
            <a:spAutoFit/>
          </a:bodyPr>
          <a:lstStyle/>
          <a:p>
            <a:pPr marL="0" indent="0">
              <a:lnSpc>
                <a:spcPct val="150000"/>
              </a:lnSpc>
              <a:buNone/>
            </a:pPr>
            <a:r>
              <a:rPr lang="en-US" i="1" dirty="0">
                <a:solidFill>
                  <a:srgbClr val="0D2240"/>
                </a:solidFill>
                <a:latin typeface="Plantin MT Pro" panose="02020503050405020304" pitchFamily="18" charset="0"/>
              </a:rPr>
              <a:t>“Our success is our customer’s success, if we can make </a:t>
            </a:r>
          </a:p>
          <a:p>
            <a:pPr marL="0" indent="0">
              <a:buNone/>
            </a:pPr>
            <a:r>
              <a:rPr lang="en-US" i="1" dirty="0">
                <a:solidFill>
                  <a:srgbClr val="0D2240"/>
                </a:solidFill>
                <a:latin typeface="Plantin MT Pro" panose="02020503050405020304" pitchFamily="18" charset="0"/>
              </a:rPr>
              <a:t>  our customers successful, then we’ve done our job.”</a:t>
            </a:r>
          </a:p>
          <a:p>
            <a:pPr marL="0" indent="0">
              <a:buNone/>
            </a:pPr>
            <a:br>
              <a:rPr lang="en-US" sz="1200" i="1" dirty="0">
                <a:solidFill>
                  <a:srgbClr val="0D2240"/>
                </a:solidFill>
                <a:latin typeface="Plantin MT Pro" panose="02020503050405020304" pitchFamily="18" charset="0"/>
              </a:rPr>
            </a:br>
            <a:r>
              <a:rPr lang="en-US" sz="1600" i="1" dirty="0">
                <a:solidFill>
                  <a:srgbClr val="0D2240"/>
                </a:solidFill>
                <a:latin typeface="Plantin MT Pro" panose="02020503050405020304" pitchFamily="18" charset="0"/>
              </a:rPr>
              <a:t>- </a:t>
            </a:r>
            <a:r>
              <a:rPr lang="en-US" sz="1600" b="1" i="1" dirty="0">
                <a:solidFill>
                  <a:srgbClr val="0D2240"/>
                </a:solidFill>
                <a:latin typeface="Plantin MT Pro" panose="02020503050405020304" pitchFamily="18" charset="0"/>
              </a:rPr>
              <a:t>Jim Osterhaven</a:t>
            </a:r>
            <a:r>
              <a:rPr lang="en-US" sz="1600" i="1" dirty="0">
                <a:solidFill>
                  <a:srgbClr val="0D2240"/>
                </a:solidFill>
                <a:latin typeface="Plantin MT Pro" panose="02020503050405020304" pitchFamily="18" charset="0"/>
              </a:rPr>
              <a:t>, President/CEO</a:t>
            </a:r>
          </a:p>
        </p:txBody>
      </p:sp>
      <p:pic>
        <p:nvPicPr>
          <p:cNvPr id="3" name="Picture 2" descr="A picture containing person, person, suit, standing&#10;&#10;Description automatically generated">
            <a:extLst>
              <a:ext uri="{FF2B5EF4-FFF2-40B4-BE49-F238E27FC236}">
                <a16:creationId xmlns:a16="http://schemas.microsoft.com/office/drawing/2014/main" id="{5C677FF7-4205-638A-40E0-72E0D11DA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720" y="714739"/>
            <a:ext cx="4302755" cy="43897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97630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6FCB6F-AE85-AA7E-5B72-B516A12EFFE9}"/>
              </a:ext>
            </a:extLst>
          </p:cNvPr>
          <p:cNvSpPr/>
          <p:nvPr/>
        </p:nvSpPr>
        <p:spPr>
          <a:xfrm>
            <a:off x="258184" y="925158"/>
            <a:ext cx="3922332" cy="5724218"/>
          </a:xfrm>
          <a:prstGeom prst="rect">
            <a:avLst/>
          </a:prstGeom>
          <a:solidFill>
            <a:srgbClr val="00A0DD">
              <a:alpha val="21000"/>
            </a:srgbClr>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3DF024-3F16-39CE-8956-62727AD231F3}"/>
              </a:ext>
            </a:extLst>
          </p:cNvPr>
          <p:cNvSpPr txBox="1"/>
          <p:nvPr/>
        </p:nvSpPr>
        <p:spPr>
          <a:xfrm>
            <a:off x="412322" y="1257902"/>
            <a:ext cx="4302755" cy="461665"/>
          </a:xfrm>
          <a:prstGeom prst="rect">
            <a:avLst/>
          </a:prstGeom>
          <a:noFill/>
        </p:spPr>
        <p:txBody>
          <a:bodyPr wrap="square" rtlCol="0">
            <a:spAutoFit/>
          </a:bodyPr>
          <a:lstStyle/>
          <a:p>
            <a:r>
              <a:rPr lang="en-US" sz="2400" dirty="0">
                <a:solidFill>
                  <a:srgbClr val="EF483E"/>
                </a:solidFill>
                <a:effectLst>
                  <a:outerShdw blurRad="50800" dist="38100" dir="2700000" algn="tl" rotWithShape="0">
                    <a:prstClr val="black">
                      <a:alpha val="40000"/>
                    </a:prstClr>
                  </a:outerShdw>
                </a:effectLst>
                <a:latin typeface="Helvetica Neue" pitchFamily="2" charset="0"/>
              </a:rPr>
              <a:t>WHO WE ARE…</a:t>
            </a:r>
          </a:p>
        </p:txBody>
      </p:sp>
      <p:pic>
        <p:nvPicPr>
          <p:cNvPr id="13" name="Picture 12" descr="Logo&#10;&#10;Description automatically generated">
            <a:extLst>
              <a:ext uri="{FF2B5EF4-FFF2-40B4-BE49-F238E27FC236}">
                <a16:creationId xmlns:a16="http://schemas.microsoft.com/office/drawing/2014/main" id="{62810533-080E-E841-788D-857CC4F79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85" y="0"/>
            <a:ext cx="914479" cy="1225402"/>
          </a:xfrm>
          <a:prstGeom prst="rect">
            <a:avLst/>
          </a:prstGeom>
        </p:spPr>
      </p:pic>
      <p:pic>
        <p:nvPicPr>
          <p:cNvPr id="7" name="Picture 6" descr="A room with tables and chairs&#10;&#10;Description automatically generated with low confidence">
            <a:extLst>
              <a:ext uri="{FF2B5EF4-FFF2-40B4-BE49-F238E27FC236}">
                <a16:creationId xmlns:a16="http://schemas.microsoft.com/office/drawing/2014/main" id="{643D52CC-F5F4-976C-B68F-33B05BFB7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903" y="1187849"/>
            <a:ext cx="2252860" cy="2248560"/>
          </a:xfrm>
          <a:prstGeom prst="rect">
            <a:avLst/>
          </a:prstGeom>
        </p:spPr>
      </p:pic>
      <p:pic>
        <p:nvPicPr>
          <p:cNvPr id="3" name="Picture 2" descr="A plate of food and a bottle of wine&#10;&#10;Description automatically generated with medium confidence">
            <a:extLst>
              <a:ext uri="{FF2B5EF4-FFF2-40B4-BE49-F238E27FC236}">
                <a16:creationId xmlns:a16="http://schemas.microsoft.com/office/drawing/2014/main" id="{4D9EAD81-1494-E378-61A1-34508D35B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993" y="1187849"/>
            <a:ext cx="2252861" cy="2252861"/>
          </a:xfrm>
          <a:prstGeom prst="rect">
            <a:avLst/>
          </a:prstGeom>
        </p:spPr>
      </p:pic>
      <p:sp>
        <p:nvSpPr>
          <p:cNvPr id="4" name="Rectangle 3">
            <a:extLst>
              <a:ext uri="{FF2B5EF4-FFF2-40B4-BE49-F238E27FC236}">
                <a16:creationId xmlns:a16="http://schemas.microsoft.com/office/drawing/2014/main" id="{8BCD3EBB-CC75-6241-77EB-782CB784673D}"/>
              </a:ext>
            </a:extLst>
          </p:cNvPr>
          <p:cNvSpPr/>
          <p:nvPr/>
        </p:nvSpPr>
        <p:spPr>
          <a:xfrm>
            <a:off x="4565283" y="1187849"/>
            <a:ext cx="2261778" cy="586038"/>
          </a:xfrm>
          <a:prstGeom prst="rect">
            <a:avLst/>
          </a:prstGeom>
          <a:solidFill>
            <a:srgbClr val="2D3B53">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0CB7460-826C-6A4E-17F4-5061F668AF23}"/>
              </a:ext>
            </a:extLst>
          </p:cNvPr>
          <p:cNvSpPr txBox="1"/>
          <p:nvPr/>
        </p:nvSpPr>
        <p:spPr>
          <a:xfrm>
            <a:off x="4562992" y="1280813"/>
            <a:ext cx="2252861" cy="400110"/>
          </a:xfrm>
          <a:prstGeom prst="rect">
            <a:avLst/>
          </a:prstGeom>
          <a:noFill/>
        </p:spPr>
        <p:txBody>
          <a:bodyPr wrap="square" rtlCol="0">
            <a:spAutoFit/>
          </a:bodyPr>
          <a:lstStyle/>
          <a:p>
            <a:pPr algn="ctr"/>
            <a:r>
              <a:rPr lang="en-US" sz="2000" dirty="0">
                <a:solidFill>
                  <a:schemeClr val="bg1"/>
                </a:solidFill>
                <a:latin typeface="Archer Bold" pitchFamily="50" charset="0"/>
              </a:rPr>
              <a:t>RESTAURANTS</a:t>
            </a:r>
            <a:endParaRPr lang="en-US" sz="1400" dirty="0">
              <a:solidFill>
                <a:schemeClr val="bg1"/>
              </a:solidFill>
              <a:latin typeface="Archer Bold" pitchFamily="50" charset="0"/>
            </a:endParaRPr>
          </a:p>
        </p:txBody>
      </p:sp>
      <p:sp>
        <p:nvSpPr>
          <p:cNvPr id="16" name="Rectangle 15">
            <a:extLst>
              <a:ext uri="{FF2B5EF4-FFF2-40B4-BE49-F238E27FC236}">
                <a16:creationId xmlns:a16="http://schemas.microsoft.com/office/drawing/2014/main" id="{E653DD1F-5F22-CCF0-6D17-CB7A5E57D3FF}"/>
              </a:ext>
            </a:extLst>
          </p:cNvPr>
          <p:cNvSpPr/>
          <p:nvPr/>
        </p:nvSpPr>
        <p:spPr>
          <a:xfrm>
            <a:off x="7049805" y="1187849"/>
            <a:ext cx="2274073" cy="589223"/>
          </a:xfrm>
          <a:prstGeom prst="rect">
            <a:avLst/>
          </a:prstGeom>
          <a:solidFill>
            <a:schemeClr val="tx1">
              <a:lumMod val="85000"/>
              <a:lumOff val="1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C36B597-2E34-E5ED-92EC-D0B65FCFC7F3}"/>
              </a:ext>
            </a:extLst>
          </p:cNvPr>
          <p:cNvSpPr txBox="1"/>
          <p:nvPr/>
        </p:nvSpPr>
        <p:spPr>
          <a:xfrm>
            <a:off x="7071018" y="1280813"/>
            <a:ext cx="2265108" cy="400110"/>
          </a:xfrm>
          <a:prstGeom prst="rect">
            <a:avLst/>
          </a:prstGeom>
          <a:noFill/>
        </p:spPr>
        <p:txBody>
          <a:bodyPr wrap="square" rtlCol="0">
            <a:spAutoFit/>
          </a:bodyPr>
          <a:lstStyle/>
          <a:p>
            <a:pPr algn="ctr"/>
            <a:r>
              <a:rPr lang="en-US" sz="2000" dirty="0">
                <a:solidFill>
                  <a:schemeClr val="bg1"/>
                </a:solidFill>
                <a:latin typeface="Archer Bold" pitchFamily="50" charset="0"/>
              </a:rPr>
              <a:t>HEALTHCARE</a:t>
            </a:r>
            <a:endParaRPr lang="en-US" sz="1400" dirty="0">
              <a:solidFill>
                <a:schemeClr val="bg1"/>
              </a:solidFill>
              <a:latin typeface="Archer Bold" pitchFamily="50" charset="0"/>
            </a:endParaRPr>
          </a:p>
        </p:txBody>
      </p:sp>
      <p:pic>
        <p:nvPicPr>
          <p:cNvPr id="15" name="Picture 14" descr="A person standing in front of a counter with food on it&#10;&#10;Description automatically generated with medium confidence">
            <a:extLst>
              <a:ext uri="{FF2B5EF4-FFF2-40B4-BE49-F238E27FC236}">
                <a16:creationId xmlns:a16="http://schemas.microsoft.com/office/drawing/2014/main" id="{32BEC2D9-BAFC-E7D0-0CF4-D185009E6C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927" y="1185665"/>
            <a:ext cx="2252860" cy="2252860"/>
          </a:xfrm>
          <a:prstGeom prst="rect">
            <a:avLst/>
          </a:prstGeom>
        </p:spPr>
      </p:pic>
      <p:sp>
        <p:nvSpPr>
          <p:cNvPr id="20" name="Rectangle 19">
            <a:extLst>
              <a:ext uri="{FF2B5EF4-FFF2-40B4-BE49-F238E27FC236}">
                <a16:creationId xmlns:a16="http://schemas.microsoft.com/office/drawing/2014/main" id="{FEF9D298-0959-C956-B0DA-15CE62DCCA66}"/>
              </a:ext>
            </a:extLst>
          </p:cNvPr>
          <p:cNvSpPr/>
          <p:nvPr/>
        </p:nvSpPr>
        <p:spPr>
          <a:xfrm>
            <a:off x="9560009" y="1177091"/>
            <a:ext cx="2261778" cy="707886"/>
          </a:xfrm>
          <a:prstGeom prst="rect">
            <a:avLst/>
          </a:prstGeom>
          <a:solidFill>
            <a:srgbClr val="FF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D8A6682D-4950-F4A2-309A-B349968B576F}"/>
              </a:ext>
            </a:extLst>
          </p:cNvPr>
          <p:cNvSpPr txBox="1"/>
          <p:nvPr/>
        </p:nvSpPr>
        <p:spPr>
          <a:xfrm>
            <a:off x="9579042" y="1187849"/>
            <a:ext cx="2252860" cy="707886"/>
          </a:xfrm>
          <a:prstGeom prst="rect">
            <a:avLst/>
          </a:prstGeom>
          <a:noFill/>
        </p:spPr>
        <p:txBody>
          <a:bodyPr wrap="square" rtlCol="0">
            <a:spAutoFit/>
          </a:bodyPr>
          <a:lstStyle/>
          <a:p>
            <a:pPr algn="ctr"/>
            <a:r>
              <a:rPr lang="en-US" sz="2000" dirty="0">
                <a:solidFill>
                  <a:schemeClr val="bg1"/>
                </a:solidFill>
                <a:latin typeface="Archer Bold" pitchFamily="50" charset="0"/>
              </a:rPr>
              <a:t>HIGHER EDUCATION</a:t>
            </a:r>
            <a:endParaRPr lang="en-US" sz="1400" dirty="0">
              <a:solidFill>
                <a:schemeClr val="bg1"/>
              </a:solidFill>
              <a:latin typeface="Archer Bold" pitchFamily="50" charset="0"/>
            </a:endParaRPr>
          </a:p>
        </p:txBody>
      </p:sp>
      <p:pic>
        <p:nvPicPr>
          <p:cNvPr id="23" name="Picture 22">
            <a:extLst>
              <a:ext uri="{FF2B5EF4-FFF2-40B4-BE49-F238E27FC236}">
                <a16:creationId xmlns:a16="http://schemas.microsoft.com/office/drawing/2014/main" id="{7B6538E9-6044-1B3C-7AF2-313560B632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69742" y="3822736"/>
            <a:ext cx="2252860" cy="2252860"/>
          </a:xfrm>
          <a:prstGeom prst="rect">
            <a:avLst/>
          </a:prstGeom>
        </p:spPr>
      </p:pic>
      <p:pic>
        <p:nvPicPr>
          <p:cNvPr id="25" name="Picture 24">
            <a:extLst>
              <a:ext uri="{FF2B5EF4-FFF2-40B4-BE49-F238E27FC236}">
                <a16:creationId xmlns:a16="http://schemas.microsoft.com/office/drawing/2014/main" id="{6CF282D3-BA2D-3F00-B3BE-16DF22DB7AE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73168" y="3815508"/>
            <a:ext cx="2248560" cy="2248560"/>
          </a:xfrm>
          <a:prstGeom prst="rect">
            <a:avLst/>
          </a:prstGeom>
        </p:spPr>
      </p:pic>
      <p:pic>
        <p:nvPicPr>
          <p:cNvPr id="26" name="Picture 25">
            <a:extLst>
              <a:ext uri="{FF2B5EF4-FFF2-40B4-BE49-F238E27FC236}">
                <a16:creationId xmlns:a16="http://schemas.microsoft.com/office/drawing/2014/main" id="{D7BAC1E5-31FC-0DB4-AAA1-76EB6E8F8C8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540473" y="3808898"/>
            <a:ext cx="2252861" cy="2252861"/>
          </a:xfrm>
          <a:prstGeom prst="rect">
            <a:avLst/>
          </a:prstGeom>
        </p:spPr>
      </p:pic>
      <p:sp>
        <p:nvSpPr>
          <p:cNvPr id="27" name="Rectangle 26">
            <a:extLst>
              <a:ext uri="{FF2B5EF4-FFF2-40B4-BE49-F238E27FC236}">
                <a16:creationId xmlns:a16="http://schemas.microsoft.com/office/drawing/2014/main" id="{3D718CD1-EB6A-3245-69B3-98AF3BB84FE7}"/>
              </a:ext>
            </a:extLst>
          </p:cNvPr>
          <p:cNvSpPr/>
          <p:nvPr/>
        </p:nvSpPr>
        <p:spPr>
          <a:xfrm>
            <a:off x="4558533" y="3824743"/>
            <a:ext cx="2261778" cy="800219"/>
          </a:xfrm>
          <a:prstGeom prst="rect">
            <a:avLst/>
          </a:prstGeom>
          <a:solidFill>
            <a:schemeClr val="accent6">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2A03131C-3917-5CB4-77AC-BFD3004A2260}"/>
              </a:ext>
            </a:extLst>
          </p:cNvPr>
          <p:cNvSpPr txBox="1"/>
          <p:nvPr/>
        </p:nvSpPr>
        <p:spPr>
          <a:xfrm>
            <a:off x="4562992" y="3844988"/>
            <a:ext cx="2252861" cy="707886"/>
          </a:xfrm>
          <a:prstGeom prst="rect">
            <a:avLst/>
          </a:prstGeom>
          <a:noFill/>
        </p:spPr>
        <p:txBody>
          <a:bodyPr wrap="square" rtlCol="0">
            <a:spAutoFit/>
          </a:bodyPr>
          <a:lstStyle/>
          <a:p>
            <a:pPr algn="ctr"/>
            <a:r>
              <a:rPr lang="en-US" sz="2000" dirty="0">
                <a:solidFill>
                  <a:schemeClr val="bg1"/>
                </a:solidFill>
                <a:latin typeface="Archer Bold" pitchFamily="50" charset="0"/>
              </a:rPr>
              <a:t>RETAIL CHAINS SUPERMARKETS</a:t>
            </a:r>
            <a:endParaRPr lang="en-US" sz="1400" dirty="0">
              <a:solidFill>
                <a:schemeClr val="bg1"/>
              </a:solidFill>
              <a:latin typeface="Archer Bold" pitchFamily="50" charset="0"/>
            </a:endParaRPr>
          </a:p>
        </p:txBody>
      </p:sp>
      <p:sp>
        <p:nvSpPr>
          <p:cNvPr id="29" name="Rectangle 28">
            <a:extLst>
              <a:ext uri="{FF2B5EF4-FFF2-40B4-BE49-F238E27FC236}">
                <a16:creationId xmlns:a16="http://schemas.microsoft.com/office/drawing/2014/main" id="{73E0C7AF-223E-0DCF-5FD2-06276B3BA121}"/>
              </a:ext>
            </a:extLst>
          </p:cNvPr>
          <p:cNvSpPr/>
          <p:nvPr/>
        </p:nvSpPr>
        <p:spPr>
          <a:xfrm>
            <a:off x="9531556" y="3808898"/>
            <a:ext cx="2261778" cy="707886"/>
          </a:xfrm>
          <a:prstGeom prst="rect">
            <a:avLst/>
          </a:prstGeom>
          <a:solidFill>
            <a:schemeClr val="accent5">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DA0EC3F-C6E3-98E2-425F-CB76B1F185D1}"/>
              </a:ext>
            </a:extLst>
          </p:cNvPr>
          <p:cNvSpPr txBox="1"/>
          <p:nvPr/>
        </p:nvSpPr>
        <p:spPr>
          <a:xfrm>
            <a:off x="9541102" y="3820672"/>
            <a:ext cx="2252860" cy="707886"/>
          </a:xfrm>
          <a:prstGeom prst="rect">
            <a:avLst/>
          </a:prstGeom>
          <a:noFill/>
        </p:spPr>
        <p:txBody>
          <a:bodyPr wrap="square" rtlCol="0">
            <a:spAutoFit/>
          </a:bodyPr>
          <a:lstStyle/>
          <a:p>
            <a:pPr algn="ctr"/>
            <a:r>
              <a:rPr lang="en-US" sz="2000" dirty="0">
                <a:solidFill>
                  <a:schemeClr val="bg1"/>
                </a:solidFill>
                <a:latin typeface="Archer Bold" pitchFamily="50" charset="0"/>
              </a:rPr>
              <a:t>RESORTS &amp; HOSPITALITY</a:t>
            </a:r>
            <a:endParaRPr lang="en-US" sz="1400" dirty="0">
              <a:solidFill>
                <a:schemeClr val="bg1"/>
              </a:solidFill>
              <a:latin typeface="Archer Bold" pitchFamily="50" charset="0"/>
            </a:endParaRPr>
          </a:p>
        </p:txBody>
      </p:sp>
      <p:sp>
        <p:nvSpPr>
          <p:cNvPr id="31" name="Rectangle 30">
            <a:extLst>
              <a:ext uri="{FF2B5EF4-FFF2-40B4-BE49-F238E27FC236}">
                <a16:creationId xmlns:a16="http://schemas.microsoft.com/office/drawing/2014/main" id="{5238E1F0-F1AA-A425-6093-5D4B6677437D}"/>
              </a:ext>
            </a:extLst>
          </p:cNvPr>
          <p:cNvSpPr/>
          <p:nvPr/>
        </p:nvSpPr>
        <p:spPr>
          <a:xfrm>
            <a:off x="7075459" y="3814167"/>
            <a:ext cx="2274073" cy="783087"/>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32A7DA2-6319-9BB8-6D9E-507164EEAF6F}"/>
              </a:ext>
            </a:extLst>
          </p:cNvPr>
          <p:cNvSpPr txBox="1"/>
          <p:nvPr/>
        </p:nvSpPr>
        <p:spPr>
          <a:xfrm>
            <a:off x="7084424" y="3873415"/>
            <a:ext cx="2265108" cy="707886"/>
          </a:xfrm>
          <a:prstGeom prst="rect">
            <a:avLst/>
          </a:prstGeom>
          <a:noFill/>
        </p:spPr>
        <p:txBody>
          <a:bodyPr wrap="square" rtlCol="0">
            <a:spAutoFit/>
          </a:bodyPr>
          <a:lstStyle/>
          <a:p>
            <a:pPr algn="ctr"/>
            <a:r>
              <a:rPr lang="en-US" sz="2000" dirty="0">
                <a:solidFill>
                  <a:schemeClr val="bg1"/>
                </a:solidFill>
                <a:latin typeface="Archer Bold" pitchFamily="50" charset="0"/>
              </a:rPr>
              <a:t>SPECIALTY MARKETS</a:t>
            </a:r>
            <a:endParaRPr lang="en-US" sz="1400" dirty="0">
              <a:solidFill>
                <a:schemeClr val="bg1"/>
              </a:solidFill>
              <a:latin typeface="Archer Bold" pitchFamily="50" charset="0"/>
            </a:endParaRPr>
          </a:p>
        </p:txBody>
      </p:sp>
      <p:sp>
        <p:nvSpPr>
          <p:cNvPr id="33" name="TextBox 32">
            <a:extLst>
              <a:ext uri="{FF2B5EF4-FFF2-40B4-BE49-F238E27FC236}">
                <a16:creationId xmlns:a16="http://schemas.microsoft.com/office/drawing/2014/main" id="{A8644148-56B5-6D9E-105E-C8E593C92F1D}"/>
              </a:ext>
            </a:extLst>
          </p:cNvPr>
          <p:cNvSpPr txBox="1"/>
          <p:nvPr/>
        </p:nvSpPr>
        <p:spPr>
          <a:xfrm>
            <a:off x="498385" y="1591309"/>
            <a:ext cx="3570181" cy="830997"/>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2D3B53"/>
                </a:solidFill>
                <a:latin typeface="HelveticaNeueLT Std Lt Cn" panose="020B0406020202030204" pitchFamily="34" charset="0"/>
              </a:rPr>
              <a:t>Protein &amp; Specialty products company</a:t>
            </a:r>
          </a:p>
          <a:p>
            <a:pPr marL="285750" indent="-285750">
              <a:buFont typeface="Arial" panose="020B0604020202020204" pitchFamily="34" charset="0"/>
              <a:buChar char="•"/>
            </a:pPr>
            <a:r>
              <a:rPr lang="en-US" sz="1600" dirty="0">
                <a:solidFill>
                  <a:srgbClr val="2D3B53"/>
                </a:solidFill>
                <a:latin typeface="HelveticaNeueLT Std Lt Cn" panose="020B0406020202030204" pitchFamily="34" charset="0"/>
              </a:rPr>
              <a:t>Big enough to compete</a:t>
            </a:r>
          </a:p>
          <a:p>
            <a:pPr marL="285750" indent="-285750">
              <a:buFont typeface="Arial" panose="020B0604020202020204" pitchFamily="34" charset="0"/>
              <a:buChar char="•"/>
            </a:pPr>
            <a:r>
              <a:rPr lang="en-US" sz="1600" b="0" i="0" dirty="0">
                <a:solidFill>
                  <a:srgbClr val="2D3B53"/>
                </a:solidFill>
                <a:effectLst/>
                <a:latin typeface="HelveticaNeueLT Std Lt Cn" panose="020B0406020202030204" pitchFamily="34" charset="0"/>
              </a:rPr>
              <a:t>Small enough to care</a:t>
            </a:r>
            <a:endParaRPr lang="en-US" sz="1600" dirty="0">
              <a:solidFill>
                <a:srgbClr val="2D3B53"/>
              </a:solidFill>
              <a:latin typeface="HelveticaNeueLT Std Lt Cn" panose="020B0406020202030204" pitchFamily="34" charset="0"/>
            </a:endParaRPr>
          </a:p>
        </p:txBody>
      </p:sp>
      <p:sp>
        <p:nvSpPr>
          <p:cNvPr id="24" name="TextBox 23">
            <a:extLst>
              <a:ext uri="{FF2B5EF4-FFF2-40B4-BE49-F238E27FC236}">
                <a16:creationId xmlns:a16="http://schemas.microsoft.com/office/drawing/2014/main" id="{BDE64999-C7DF-5189-4395-4EE1387F856D}"/>
              </a:ext>
            </a:extLst>
          </p:cNvPr>
          <p:cNvSpPr txBox="1"/>
          <p:nvPr/>
        </p:nvSpPr>
        <p:spPr>
          <a:xfrm>
            <a:off x="420589" y="2389170"/>
            <a:ext cx="4302755" cy="461665"/>
          </a:xfrm>
          <a:prstGeom prst="rect">
            <a:avLst/>
          </a:prstGeom>
          <a:noFill/>
        </p:spPr>
        <p:txBody>
          <a:bodyPr wrap="square" rtlCol="0">
            <a:spAutoFit/>
          </a:bodyPr>
          <a:lstStyle/>
          <a:p>
            <a:r>
              <a:rPr lang="en-US" sz="2400" dirty="0">
                <a:solidFill>
                  <a:srgbClr val="EF483E"/>
                </a:solidFill>
                <a:effectLst>
                  <a:outerShdw blurRad="50800" dist="38100" dir="2700000" algn="tl" rotWithShape="0">
                    <a:prstClr val="black">
                      <a:alpha val="40000"/>
                    </a:prstClr>
                  </a:outerShdw>
                </a:effectLst>
                <a:latin typeface="Helvetica Neue" pitchFamily="2" charset="0"/>
              </a:rPr>
              <a:t>WHAT WE OFFER…</a:t>
            </a:r>
          </a:p>
        </p:txBody>
      </p:sp>
      <p:sp>
        <p:nvSpPr>
          <p:cNvPr id="34" name="TextBox 33">
            <a:extLst>
              <a:ext uri="{FF2B5EF4-FFF2-40B4-BE49-F238E27FC236}">
                <a16:creationId xmlns:a16="http://schemas.microsoft.com/office/drawing/2014/main" id="{4BEF1C0D-C638-EC41-86C0-70E3FAA53F11}"/>
              </a:ext>
            </a:extLst>
          </p:cNvPr>
          <p:cNvSpPr txBox="1"/>
          <p:nvPr/>
        </p:nvSpPr>
        <p:spPr>
          <a:xfrm>
            <a:off x="506652" y="2713699"/>
            <a:ext cx="3570181" cy="830997"/>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2D3B53"/>
                </a:solidFill>
                <a:latin typeface="HelveticaNeueLT Std Lt Cn" panose="020B0406020202030204" pitchFamily="34" charset="0"/>
              </a:rPr>
              <a:t>Quality </a:t>
            </a:r>
          </a:p>
          <a:p>
            <a:pPr marL="285750" indent="-285750">
              <a:buFont typeface="Arial" panose="020B0604020202020204" pitchFamily="34" charset="0"/>
              <a:buChar char="•"/>
            </a:pPr>
            <a:r>
              <a:rPr lang="en-US" sz="1600" dirty="0">
                <a:solidFill>
                  <a:srgbClr val="2D3B53"/>
                </a:solidFill>
                <a:latin typeface="HelveticaNeueLT Std Lt Cn" panose="020B0406020202030204" pitchFamily="34" charset="0"/>
              </a:rPr>
              <a:t>Service</a:t>
            </a:r>
          </a:p>
          <a:p>
            <a:pPr marL="285750" indent="-285750">
              <a:buFont typeface="Arial" panose="020B0604020202020204" pitchFamily="34" charset="0"/>
              <a:buChar char="•"/>
            </a:pPr>
            <a:r>
              <a:rPr lang="en-US" sz="1600" dirty="0">
                <a:solidFill>
                  <a:srgbClr val="2D3B53"/>
                </a:solidFill>
                <a:latin typeface="HelveticaNeueLT Std Lt Cn" panose="020B0406020202030204" pitchFamily="34" charset="0"/>
              </a:rPr>
              <a:t>Product Knowledge</a:t>
            </a:r>
          </a:p>
        </p:txBody>
      </p:sp>
      <p:sp>
        <p:nvSpPr>
          <p:cNvPr id="35" name="TextBox 34">
            <a:extLst>
              <a:ext uri="{FF2B5EF4-FFF2-40B4-BE49-F238E27FC236}">
                <a16:creationId xmlns:a16="http://schemas.microsoft.com/office/drawing/2014/main" id="{FCA40678-2D4B-AA2E-C2C3-000574013269}"/>
              </a:ext>
            </a:extLst>
          </p:cNvPr>
          <p:cNvSpPr txBox="1"/>
          <p:nvPr/>
        </p:nvSpPr>
        <p:spPr>
          <a:xfrm>
            <a:off x="386373" y="3518839"/>
            <a:ext cx="4302755" cy="461665"/>
          </a:xfrm>
          <a:prstGeom prst="rect">
            <a:avLst/>
          </a:prstGeom>
          <a:noFill/>
        </p:spPr>
        <p:txBody>
          <a:bodyPr wrap="square" rtlCol="0">
            <a:spAutoFit/>
          </a:bodyPr>
          <a:lstStyle/>
          <a:p>
            <a:r>
              <a:rPr lang="en-US" sz="2400" dirty="0">
                <a:solidFill>
                  <a:srgbClr val="EF483E"/>
                </a:solidFill>
                <a:effectLst>
                  <a:outerShdw blurRad="50800" dist="38100" dir="2700000" algn="tl" rotWithShape="0">
                    <a:prstClr val="black">
                      <a:alpha val="40000"/>
                    </a:prstClr>
                  </a:outerShdw>
                </a:effectLst>
                <a:latin typeface="Helvetica Neue" pitchFamily="2" charset="0"/>
              </a:rPr>
              <a:t>WHERE WE SERVE…</a:t>
            </a:r>
          </a:p>
        </p:txBody>
      </p:sp>
      <p:sp>
        <p:nvSpPr>
          <p:cNvPr id="36" name="TextBox 35">
            <a:extLst>
              <a:ext uri="{FF2B5EF4-FFF2-40B4-BE49-F238E27FC236}">
                <a16:creationId xmlns:a16="http://schemas.microsoft.com/office/drawing/2014/main" id="{75CEF529-2FE3-B03B-1BD9-116C22AF8E8F}"/>
              </a:ext>
            </a:extLst>
          </p:cNvPr>
          <p:cNvSpPr txBox="1"/>
          <p:nvPr/>
        </p:nvSpPr>
        <p:spPr>
          <a:xfrm>
            <a:off x="472436" y="3852246"/>
            <a:ext cx="3570181" cy="1323439"/>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2D3B53"/>
                </a:solidFill>
                <a:latin typeface="HelveticaNeueLT Std Lt Cn" panose="020B0406020202030204" pitchFamily="34" charset="0"/>
              </a:rPr>
              <a:t>Michigan, northern Indiana/Ohio with our route trucks</a:t>
            </a:r>
          </a:p>
          <a:p>
            <a:pPr marL="285750" indent="-285750">
              <a:buFont typeface="Arial" panose="020B0604020202020204" pitchFamily="34" charset="0"/>
              <a:buChar char="•"/>
            </a:pPr>
            <a:r>
              <a:rPr lang="en-US" sz="1600" dirty="0">
                <a:solidFill>
                  <a:srgbClr val="2D3B53"/>
                </a:solidFill>
                <a:latin typeface="HelveticaNeueLT Std Lt Cn" panose="020B0406020202030204" pitchFamily="34" charset="0"/>
              </a:rPr>
              <a:t>East towards New England, south towards Florida, west towards The Rockies </a:t>
            </a:r>
            <a:br>
              <a:rPr lang="en-US" sz="1600" dirty="0">
                <a:solidFill>
                  <a:srgbClr val="2D3B53"/>
                </a:solidFill>
                <a:latin typeface="HelveticaNeueLT Std Lt Cn" panose="020B0406020202030204" pitchFamily="34" charset="0"/>
              </a:rPr>
            </a:br>
            <a:r>
              <a:rPr lang="en-US" sz="1600" i="1" dirty="0">
                <a:solidFill>
                  <a:srgbClr val="2D3B53"/>
                </a:solidFill>
                <a:latin typeface="HelveticaNeueLT Std Lt Cn" panose="020B0406020202030204" pitchFamily="34" charset="0"/>
              </a:rPr>
              <a:t>(serving retail warehouses)</a:t>
            </a:r>
          </a:p>
        </p:txBody>
      </p:sp>
      <p:sp>
        <p:nvSpPr>
          <p:cNvPr id="37" name="TextBox 36">
            <a:extLst>
              <a:ext uri="{FF2B5EF4-FFF2-40B4-BE49-F238E27FC236}">
                <a16:creationId xmlns:a16="http://schemas.microsoft.com/office/drawing/2014/main" id="{42CAF744-156B-4433-227A-8D694C377C73}"/>
              </a:ext>
            </a:extLst>
          </p:cNvPr>
          <p:cNvSpPr txBox="1"/>
          <p:nvPr/>
        </p:nvSpPr>
        <p:spPr>
          <a:xfrm>
            <a:off x="386373" y="5138208"/>
            <a:ext cx="4302755" cy="461665"/>
          </a:xfrm>
          <a:prstGeom prst="rect">
            <a:avLst/>
          </a:prstGeom>
          <a:noFill/>
        </p:spPr>
        <p:txBody>
          <a:bodyPr wrap="square" rtlCol="0">
            <a:spAutoFit/>
          </a:bodyPr>
          <a:lstStyle/>
          <a:p>
            <a:r>
              <a:rPr lang="en-US" sz="2400" dirty="0">
                <a:solidFill>
                  <a:srgbClr val="EF483E"/>
                </a:solidFill>
                <a:effectLst>
                  <a:outerShdw blurRad="50800" dist="38100" dir="2700000" algn="tl" rotWithShape="0">
                    <a:prstClr val="black">
                      <a:alpha val="40000"/>
                    </a:prstClr>
                  </a:outerShdw>
                </a:effectLst>
                <a:latin typeface="Helvetica Neue" pitchFamily="2" charset="0"/>
              </a:rPr>
              <a:t>WHY WE DO IT…</a:t>
            </a:r>
          </a:p>
        </p:txBody>
      </p:sp>
      <p:sp>
        <p:nvSpPr>
          <p:cNvPr id="38" name="TextBox 37">
            <a:extLst>
              <a:ext uri="{FF2B5EF4-FFF2-40B4-BE49-F238E27FC236}">
                <a16:creationId xmlns:a16="http://schemas.microsoft.com/office/drawing/2014/main" id="{E06F913A-0431-4A89-73E1-D05B4DFDEF31}"/>
              </a:ext>
            </a:extLst>
          </p:cNvPr>
          <p:cNvSpPr txBox="1"/>
          <p:nvPr/>
        </p:nvSpPr>
        <p:spPr>
          <a:xfrm>
            <a:off x="472436" y="5471615"/>
            <a:ext cx="3570181" cy="1077218"/>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2D3B53"/>
                </a:solidFill>
                <a:latin typeface="HelveticaNeueLT Std Lt Cn" panose="020B0406020202030204" pitchFamily="34" charset="0"/>
              </a:rPr>
              <a:t>Committed to constant improvement</a:t>
            </a:r>
          </a:p>
          <a:p>
            <a:pPr marL="285750" indent="-285750">
              <a:buFont typeface="Arial" panose="020B0604020202020204" pitchFamily="34" charset="0"/>
              <a:buChar char="•"/>
            </a:pPr>
            <a:r>
              <a:rPr lang="en-US" sz="1600" dirty="0">
                <a:solidFill>
                  <a:srgbClr val="2D3B53"/>
                </a:solidFill>
                <a:latin typeface="HelveticaNeueLT Std Lt Cn" panose="020B0406020202030204" pitchFamily="34" charset="0"/>
              </a:rPr>
              <a:t>Invested in technology and equipment</a:t>
            </a:r>
          </a:p>
          <a:p>
            <a:pPr marL="285750" indent="-285750">
              <a:buFont typeface="Arial" panose="020B0604020202020204" pitchFamily="34" charset="0"/>
              <a:buChar char="•"/>
            </a:pPr>
            <a:r>
              <a:rPr lang="en-US" sz="1600" dirty="0">
                <a:solidFill>
                  <a:srgbClr val="2D3B53"/>
                </a:solidFill>
                <a:latin typeface="HelveticaNeueLT Std Lt Cn" panose="020B0406020202030204" pitchFamily="34" charset="0"/>
              </a:rPr>
              <a:t>Dedicated to developing products and strategies that bring our customers value</a:t>
            </a:r>
          </a:p>
        </p:txBody>
      </p:sp>
    </p:spTree>
    <p:extLst>
      <p:ext uri="{BB962C8B-B14F-4D97-AF65-F5344CB8AC3E}">
        <p14:creationId xmlns:p14="http://schemas.microsoft.com/office/powerpoint/2010/main" val="291185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3DF024-3F16-39CE-8956-62727AD231F3}"/>
              </a:ext>
            </a:extLst>
          </p:cNvPr>
          <p:cNvSpPr txBox="1"/>
          <p:nvPr/>
        </p:nvSpPr>
        <p:spPr>
          <a:xfrm>
            <a:off x="621471" y="1238043"/>
            <a:ext cx="5181653" cy="923330"/>
          </a:xfrm>
          <a:prstGeom prst="rect">
            <a:avLst/>
          </a:prstGeom>
          <a:noFill/>
        </p:spPr>
        <p:txBody>
          <a:bodyPr wrap="square" rtlCol="0">
            <a:spAutoFit/>
          </a:bodyPr>
          <a:lstStyle/>
          <a:p>
            <a:r>
              <a:rPr lang="en-US" sz="5400" dirty="0">
                <a:solidFill>
                  <a:srgbClr val="EF483E"/>
                </a:solidFill>
                <a:effectLst>
                  <a:outerShdw blurRad="50800" dist="38100" dir="2700000" algn="tl" rotWithShape="0">
                    <a:prstClr val="black">
                      <a:alpha val="40000"/>
                    </a:prstClr>
                  </a:outerShdw>
                </a:effectLst>
                <a:latin typeface="Helvetica Bold Condensed Plain" pitchFamily="50" charset="0"/>
              </a:rPr>
              <a:t>SEAFOOD</a:t>
            </a:r>
            <a:endParaRPr lang="en-US" sz="4400" dirty="0">
              <a:solidFill>
                <a:srgbClr val="EF483E"/>
              </a:solidFill>
              <a:effectLst>
                <a:outerShdw blurRad="50800" dist="38100" dir="2700000" algn="tl" rotWithShape="0">
                  <a:prstClr val="black">
                    <a:alpha val="40000"/>
                  </a:prstClr>
                </a:outerShdw>
              </a:effectLst>
              <a:latin typeface="Helvetica Bold Condensed Plain" pitchFamily="50" charset="0"/>
            </a:endParaRPr>
          </a:p>
        </p:txBody>
      </p:sp>
      <p:pic>
        <p:nvPicPr>
          <p:cNvPr id="13" name="Picture 12" descr="Logo&#10;&#10;Description automatically generated">
            <a:extLst>
              <a:ext uri="{FF2B5EF4-FFF2-40B4-BE49-F238E27FC236}">
                <a16:creationId xmlns:a16="http://schemas.microsoft.com/office/drawing/2014/main" id="{62810533-080E-E841-788D-857CC4F79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85" y="0"/>
            <a:ext cx="914479" cy="1225402"/>
          </a:xfrm>
          <a:prstGeom prst="rect">
            <a:avLst/>
          </a:prstGeom>
        </p:spPr>
      </p:pic>
      <p:pic>
        <p:nvPicPr>
          <p:cNvPr id="3" name="Picture 2" descr="A picture containing orange, carrot, vegetable, arranged&#10;&#10;Description automatically generated">
            <a:extLst>
              <a:ext uri="{FF2B5EF4-FFF2-40B4-BE49-F238E27FC236}">
                <a16:creationId xmlns:a16="http://schemas.microsoft.com/office/drawing/2014/main" id="{864B947A-2485-2F9C-F060-6A1ED64DD774}"/>
              </a:ext>
            </a:extLst>
          </p:cNvPr>
          <p:cNvPicPr>
            <a:picLocks noChangeAspect="1"/>
          </p:cNvPicPr>
          <p:nvPr/>
        </p:nvPicPr>
        <p:blipFill rotWithShape="1">
          <a:blip r:embed="rId3">
            <a:extLst>
              <a:ext uri="{28A0092B-C50C-407E-A947-70E740481C1C}">
                <a14:useLocalDpi xmlns:a14="http://schemas.microsoft.com/office/drawing/2010/main" val="0"/>
              </a:ext>
            </a:extLst>
          </a:blip>
          <a:srcRect t="4915" b="4915"/>
          <a:stretch/>
        </p:blipFill>
        <p:spPr>
          <a:xfrm>
            <a:off x="7121562" y="0"/>
            <a:ext cx="5070438" cy="6858000"/>
          </a:xfrm>
          <a:prstGeom prst="rect">
            <a:avLst/>
          </a:prstGeom>
        </p:spPr>
      </p:pic>
      <p:sp>
        <p:nvSpPr>
          <p:cNvPr id="4" name="Rectangle 3">
            <a:extLst>
              <a:ext uri="{FF2B5EF4-FFF2-40B4-BE49-F238E27FC236}">
                <a16:creationId xmlns:a16="http://schemas.microsoft.com/office/drawing/2014/main" id="{BE134B5F-5CE5-6BF4-BBE9-D201564FE8DD}"/>
              </a:ext>
            </a:extLst>
          </p:cNvPr>
          <p:cNvSpPr/>
          <p:nvPr/>
        </p:nvSpPr>
        <p:spPr>
          <a:xfrm>
            <a:off x="7734748" y="1699708"/>
            <a:ext cx="3835781" cy="3431690"/>
          </a:xfrm>
          <a:prstGeom prst="rect">
            <a:avLst/>
          </a:prstGeom>
          <a:solidFill>
            <a:schemeClr val="bg1">
              <a:alpha val="7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lanet in space&#10;&#10;Description automatically generated with medium confidence">
            <a:extLst>
              <a:ext uri="{FF2B5EF4-FFF2-40B4-BE49-F238E27FC236}">
                <a16:creationId xmlns:a16="http://schemas.microsoft.com/office/drawing/2014/main" id="{B01D9000-150D-246F-CC57-7082FCCD0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8798" y="1881740"/>
            <a:ext cx="1467679" cy="1464136"/>
          </a:xfrm>
          <a:prstGeom prst="rect">
            <a:avLst/>
          </a:prstGeom>
        </p:spPr>
      </p:pic>
      <p:sp>
        <p:nvSpPr>
          <p:cNvPr id="7" name="TextBox 6">
            <a:extLst>
              <a:ext uri="{FF2B5EF4-FFF2-40B4-BE49-F238E27FC236}">
                <a16:creationId xmlns:a16="http://schemas.microsoft.com/office/drawing/2014/main" id="{2194F752-2B77-A39C-2A6F-1C7AD42531AC}"/>
              </a:ext>
            </a:extLst>
          </p:cNvPr>
          <p:cNvSpPr txBox="1"/>
          <p:nvPr/>
        </p:nvSpPr>
        <p:spPr>
          <a:xfrm>
            <a:off x="7949901" y="3394368"/>
            <a:ext cx="3394374" cy="2000548"/>
          </a:xfrm>
          <a:prstGeom prst="rect">
            <a:avLst/>
          </a:prstGeom>
          <a:noFill/>
        </p:spPr>
        <p:txBody>
          <a:bodyPr wrap="square" rtlCol="0">
            <a:spAutoFit/>
          </a:bodyPr>
          <a:lstStyle/>
          <a:p>
            <a:pPr algn="ctr"/>
            <a:r>
              <a:rPr lang="en-US" dirty="0"/>
              <a:t>A longstanding premium seafood brand that was obtained in 2021.  Our plan is to expand the </a:t>
            </a:r>
            <a:br>
              <a:rPr lang="en-US" dirty="0"/>
            </a:br>
            <a:r>
              <a:rPr lang="en-US" dirty="0"/>
              <a:t>product line under the</a:t>
            </a:r>
          </a:p>
          <a:p>
            <a:pPr algn="ctr"/>
            <a:endParaRPr lang="en-US" sz="1400" dirty="0"/>
          </a:p>
          <a:p>
            <a:pPr algn="ctr"/>
            <a:r>
              <a:rPr lang="en-US" sz="2000" dirty="0"/>
              <a:t>banner.  </a:t>
            </a:r>
          </a:p>
          <a:p>
            <a:pPr algn="ctr"/>
            <a:r>
              <a:rPr lang="en-US" dirty="0"/>
              <a:t>                        </a:t>
            </a:r>
          </a:p>
        </p:txBody>
      </p:sp>
      <p:sp>
        <p:nvSpPr>
          <p:cNvPr id="14" name="TextBox 13">
            <a:extLst>
              <a:ext uri="{FF2B5EF4-FFF2-40B4-BE49-F238E27FC236}">
                <a16:creationId xmlns:a16="http://schemas.microsoft.com/office/drawing/2014/main" id="{D7B22533-80CC-CF44-14E9-D42D7F77942D}"/>
              </a:ext>
            </a:extLst>
          </p:cNvPr>
          <p:cNvSpPr txBox="1"/>
          <p:nvPr/>
        </p:nvSpPr>
        <p:spPr>
          <a:xfrm>
            <a:off x="607129" y="2118287"/>
            <a:ext cx="6158720" cy="4330737"/>
          </a:xfrm>
          <a:prstGeom prst="rect">
            <a:avLst/>
          </a:prstGeom>
          <a:noFill/>
        </p:spPr>
        <p:txBody>
          <a:bodyPr wrap="square">
            <a:spAutoFit/>
          </a:bodyPr>
          <a:lstStyle/>
          <a:p>
            <a:pPr marL="228600" indent="-457200">
              <a:lnSpc>
                <a:spcPct val="150000"/>
              </a:lnSpc>
              <a:buFont typeface="Arial" panose="020B0604020202020204" pitchFamily="34" charset="0"/>
              <a:buChar char="•"/>
            </a:pPr>
            <a:r>
              <a:rPr lang="en-US" sz="2000" b="1" dirty="0">
                <a:solidFill>
                  <a:srgbClr val="0D2240"/>
                </a:solidFill>
                <a:latin typeface="Helvetica Neue" pitchFamily="2" charset="0"/>
              </a:rPr>
              <a:t> </a:t>
            </a:r>
            <a:r>
              <a:rPr lang="en-US" b="1" dirty="0">
                <a:solidFill>
                  <a:srgbClr val="0D2240"/>
                </a:solidFill>
                <a:latin typeface="Helvetica Neue" pitchFamily="2" charset="0"/>
              </a:rPr>
              <a:t>Into </a:t>
            </a:r>
            <a:r>
              <a:rPr lang="en-US" b="1" dirty="0">
                <a:solidFill>
                  <a:srgbClr val="2D3B53"/>
                </a:solidFill>
                <a:latin typeface="Helvetica Neue" pitchFamily="2" charset="0"/>
              </a:rPr>
              <a:t>our 7th decade </a:t>
            </a:r>
            <a:r>
              <a:rPr lang="en-US" b="1" dirty="0">
                <a:solidFill>
                  <a:srgbClr val="0D2240"/>
                </a:solidFill>
                <a:latin typeface="Helvetica Neue" pitchFamily="2" charset="0"/>
              </a:rPr>
              <a:t>of seafood processing</a:t>
            </a:r>
          </a:p>
          <a:p>
            <a:pPr marL="228600" indent="-457200">
              <a:lnSpc>
                <a:spcPct val="150000"/>
              </a:lnSpc>
              <a:buFont typeface="Arial" panose="020B0604020202020204" pitchFamily="34" charset="0"/>
              <a:buChar char="•"/>
            </a:pPr>
            <a:r>
              <a:rPr lang="en-US" b="1" dirty="0">
                <a:solidFill>
                  <a:srgbClr val="0D2240"/>
                </a:solidFill>
                <a:latin typeface="Helvetica Neue" pitchFamily="2" charset="0"/>
              </a:rPr>
              <a:t> Multiple</a:t>
            </a:r>
            <a:r>
              <a:rPr lang="en-US" b="1" dirty="0">
                <a:solidFill>
                  <a:srgbClr val="15C2FF"/>
                </a:solidFill>
                <a:latin typeface="Helvetica Neue" pitchFamily="2" charset="0"/>
              </a:rPr>
              <a:t> semi-automatic </a:t>
            </a:r>
            <a:r>
              <a:rPr lang="en-US" b="1" dirty="0">
                <a:solidFill>
                  <a:srgbClr val="0D2240"/>
                </a:solidFill>
                <a:latin typeface="Helvetica Neue" pitchFamily="2" charset="0"/>
              </a:rPr>
              <a:t>processing lines</a:t>
            </a:r>
          </a:p>
          <a:p>
            <a:pPr marL="228600" indent="-457200">
              <a:lnSpc>
                <a:spcPct val="150000"/>
              </a:lnSpc>
              <a:buFont typeface="Arial" panose="020B0604020202020204" pitchFamily="34" charset="0"/>
              <a:buChar char="•"/>
            </a:pPr>
            <a:r>
              <a:rPr lang="en-US" b="1" dirty="0">
                <a:solidFill>
                  <a:srgbClr val="2D3B53"/>
                </a:solidFill>
                <a:latin typeface="Helvetica Neue" pitchFamily="2" charset="0"/>
              </a:rPr>
              <a:t> Custom </a:t>
            </a:r>
            <a:r>
              <a:rPr lang="en-US" b="1" dirty="0">
                <a:solidFill>
                  <a:srgbClr val="0D2240"/>
                </a:solidFill>
                <a:latin typeface="Helvetica Neue" pitchFamily="2" charset="0"/>
              </a:rPr>
              <a:t>packaging value-added products</a:t>
            </a:r>
          </a:p>
          <a:p>
            <a:pPr marL="228600" indent="-457200">
              <a:lnSpc>
                <a:spcPct val="150000"/>
              </a:lnSpc>
              <a:buFont typeface="Arial" panose="020B0604020202020204" pitchFamily="34" charset="0"/>
              <a:buChar char="•"/>
            </a:pPr>
            <a:r>
              <a:rPr lang="en-US" b="1" dirty="0">
                <a:solidFill>
                  <a:srgbClr val="2D3B53"/>
                </a:solidFill>
                <a:latin typeface="Helvetica Neue" pitchFamily="2" charset="0"/>
              </a:rPr>
              <a:t> </a:t>
            </a:r>
            <a:r>
              <a:rPr lang="en-US" b="1" dirty="0">
                <a:solidFill>
                  <a:srgbClr val="15C2FF"/>
                </a:solidFill>
                <a:latin typeface="Helvetica Neue" pitchFamily="2" charset="0"/>
              </a:rPr>
              <a:t>Cut-To-Order </a:t>
            </a:r>
            <a:r>
              <a:rPr lang="en-US" b="1" dirty="0">
                <a:solidFill>
                  <a:srgbClr val="0D2240"/>
                </a:solidFill>
                <a:latin typeface="Helvetica Neue" pitchFamily="2" charset="0"/>
              </a:rPr>
              <a:t>fish and seafood</a:t>
            </a:r>
          </a:p>
          <a:p>
            <a:pPr marL="228600" indent="-457200">
              <a:lnSpc>
                <a:spcPct val="150000"/>
              </a:lnSpc>
              <a:buFont typeface="Arial" panose="020B0604020202020204" pitchFamily="34" charset="0"/>
              <a:buChar char="•"/>
            </a:pPr>
            <a:r>
              <a:rPr lang="en-US" b="1" dirty="0">
                <a:solidFill>
                  <a:srgbClr val="0D2240"/>
                </a:solidFill>
                <a:latin typeface="Helvetica Neue" pitchFamily="2" charset="0"/>
              </a:rPr>
              <a:t> Highly skilled and highly valued processors/</a:t>
            </a:r>
            <a:r>
              <a:rPr lang="en-US" b="1" dirty="0">
                <a:solidFill>
                  <a:srgbClr val="15C2FF"/>
                </a:solidFill>
                <a:latin typeface="Helvetica Neue" pitchFamily="2" charset="0"/>
              </a:rPr>
              <a:t>people </a:t>
            </a:r>
          </a:p>
          <a:p>
            <a:pPr marL="228600" indent="-457200">
              <a:lnSpc>
                <a:spcPct val="200000"/>
              </a:lnSpc>
              <a:buFont typeface="Arial" panose="020B0604020202020204" pitchFamily="34" charset="0"/>
              <a:buChar char="•"/>
            </a:pPr>
            <a:r>
              <a:rPr lang="en-US" b="1" dirty="0">
                <a:solidFill>
                  <a:srgbClr val="0D2240"/>
                </a:solidFill>
                <a:latin typeface="Helvetica Neue" pitchFamily="2" charset="0"/>
              </a:rPr>
              <a:t> Advanced processing </a:t>
            </a:r>
            <a:r>
              <a:rPr lang="en-US" b="1" dirty="0">
                <a:solidFill>
                  <a:srgbClr val="15C2FF"/>
                </a:solidFill>
                <a:latin typeface="Helvetica Neue" pitchFamily="2" charset="0"/>
              </a:rPr>
              <a:t>equipment </a:t>
            </a:r>
            <a:r>
              <a:rPr lang="en-US" b="1" dirty="0">
                <a:solidFill>
                  <a:srgbClr val="0D2240"/>
                </a:solidFill>
                <a:latin typeface="Helvetica Neue" pitchFamily="2" charset="0"/>
              </a:rPr>
              <a:t>including:  </a:t>
            </a:r>
          </a:p>
          <a:p>
            <a:r>
              <a:rPr lang="en-US" b="1" dirty="0">
                <a:solidFill>
                  <a:srgbClr val="0D2240"/>
                </a:solidFill>
                <a:latin typeface="Helvetica Neue" pitchFamily="2" charset="0"/>
              </a:rPr>
              <a:t>     </a:t>
            </a:r>
            <a:r>
              <a:rPr lang="en-US" sz="1600" b="1" dirty="0">
                <a:solidFill>
                  <a:srgbClr val="0D2240"/>
                </a:solidFill>
                <a:latin typeface="Helvetica Neue" pitchFamily="2" charset="0"/>
              </a:rPr>
              <a:t>  </a:t>
            </a:r>
            <a:r>
              <a:rPr lang="en-US" sz="800" b="1" dirty="0">
                <a:solidFill>
                  <a:srgbClr val="0D2240"/>
                </a:solidFill>
                <a:latin typeface="Helvetica Neue" pitchFamily="2" charset="0"/>
              </a:rPr>
              <a:t> </a:t>
            </a:r>
            <a:r>
              <a:rPr lang="en-US" sz="1600" b="1" dirty="0">
                <a:solidFill>
                  <a:srgbClr val="0D2240"/>
                </a:solidFill>
                <a:latin typeface="Helvetica Neue" pitchFamily="2" charset="0"/>
              </a:rPr>
              <a:t> </a:t>
            </a:r>
            <a:r>
              <a:rPr lang="en-US" b="1" dirty="0">
                <a:solidFill>
                  <a:srgbClr val="0D2240"/>
                </a:solidFill>
                <a:latin typeface="Helvetica Neue" pitchFamily="2" charset="0"/>
              </a:rPr>
              <a:t>pin boning, portioning, skinning, and metal detection</a:t>
            </a:r>
          </a:p>
          <a:p>
            <a:pPr marL="457200" indent="-457200">
              <a:lnSpc>
                <a:spcPct val="200000"/>
              </a:lnSpc>
              <a:buFont typeface="Arial" panose="020B0604020202020204" pitchFamily="34" charset="0"/>
              <a:buChar char="•"/>
            </a:pPr>
            <a:r>
              <a:rPr lang="en-US" b="1" dirty="0">
                <a:solidFill>
                  <a:srgbClr val="0D2240"/>
                </a:solidFill>
                <a:latin typeface="Helvetica Neue" pitchFamily="2" charset="0"/>
              </a:rPr>
              <a:t> </a:t>
            </a:r>
            <a:r>
              <a:rPr lang="en-US" b="1" dirty="0">
                <a:solidFill>
                  <a:srgbClr val="15C2FF"/>
                </a:solidFill>
                <a:latin typeface="Helvetica Neue" pitchFamily="2" charset="0"/>
              </a:rPr>
              <a:t>Proprietary Signal Case™ packaging </a:t>
            </a:r>
            <a:r>
              <a:rPr lang="en-US" b="1" dirty="0">
                <a:solidFill>
                  <a:srgbClr val="0D2240"/>
                </a:solidFill>
                <a:latin typeface="Helvetica Neue" pitchFamily="2" charset="0"/>
              </a:rPr>
              <a:t>ensuring quality</a:t>
            </a:r>
          </a:p>
          <a:p>
            <a:r>
              <a:rPr lang="en-US" b="1" dirty="0">
                <a:solidFill>
                  <a:srgbClr val="0D2240"/>
                </a:solidFill>
                <a:latin typeface="Helvetica Neue" pitchFamily="2" charset="0"/>
              </a:rPr>
              <a:t>      </a:t>
            </a:r>
            <a:r>
              <a:rPr lang="en-US" sz="1400" b="1" dirty="0">
                <a:solidFill>
                  <a:srgbClr val="0D2240"/>
                </a:solidFill>
                <a:latin typeface="Helvetica Neue" pitchFamily="2" charset="0"/>
              </a:rPr>
              <a:t>  </a:t>
            </a:r>
            <a:r>
              <a:rPr lang="en-US" sz="1600" b="1" dirty="0">
                <a:solidFill>
                  <a:srgbClr val="0D2240"/>
                </a:solidFill>
                <a:latin typeface="Helvetica Neue" pitchFamily="2" charset="0"/>
              </a:rPr>
              <a:t> </a:t>
            </a:r>
            <a:r>
              <a:rPr lang="en-US" b="1" dirty="0">
                <a:solidFill>
                  <a:srgbClr val="0D2240"/>
                </a:solidFill>
                <a:latin typeface="Helvetica Neue" pitchFamily="2" charset="0"/>
              </a:rPr>
              <a:t>and freshness</a:t>
            </a:r>
          </a:p>
          <a:p>
            <a:pPr marL="457200" indent="-457200">
              <a:lnSpc>
                <a:spcPct val="150000"/>
              </a:lnSpc>
              <a:buFont typeface="Arial" panose="020B0604020202020204" pitchFamily="34" charset="0"/>
              <a:buChar char="•"/>
            </a:pPr>
            <a:endParaRPr lang="en-US" sz="1600" b="1" dirty="0">
              <a:solidFill>
                <a:srgbClr val="0D2240"/>
              </a:solidFill>
              <a:latin typeface="Plantin MT Pro" panose="02020503050405020304" pitchFamily="18" charset="0"/>
            </a:endParaRPr>
          </a:p>
        </p:txBody>
      </p:sp>
      <p:pic>
        <p:nvPicPr>
          <p:cNvPr id="12" name="Graphic 11">
            <a:extLst>
              <a:ext uri="{FF2B5EF4-FFF2-40B4-BE49-F238E27FC236}">
                <a16:creationId xmlns:a16="http://schemas.microsoft.com/office/drawing/2014/main" id="{52D8C03F-7FD8-70C5-BB18-9DA108AB74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0815" y="4586756"/>
            <a:ext cx="2867226" cy="167595"/>
          </a:xfrm>
          <a:prstGeom prst="rect">
            <a:avLst/>
          </a:prstGeom>
        </p:spPr>
      </p:pic>
    </p:spTree>
    <p:extLst>
      <p:ext uri="{BB962C8B-B14F-4D97-AF65-F5344CB8AC3E}">
        <p14:creationId xmlns:p14="http://schemas.microsoft.com/office/powerpoint/2010/main" val="270976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62810533-080E-E841-788D-857CC4F79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85" y="0"/>
            <a:ext cx="914479" cy="1225402"/>
          </a:xfrm>
          <a:prstGeom prst="rect">
            <a:avLst/>
          </a:prstGeom>
        </p:spPr>
      </p:pic>
      <p:pic>
        <p:nvPicPr>
          <p:cNvPr id="3" name="Picture 2" descr="A picture containing shop, fresh&#10;&#10;Description automatically generated">
            <a:extLst>
              <a:ext uri="{FF2B5EF4-FFF2-40B4-BE49-F238E27FC236}">
                <a16:creationId xmlns:a16="http://schemas.microsoft.com/office/drawing/2014/main" id="{FF68596D-A764-E38C-EF51-9634F7733BBD}"/>
              </a:ext>
            </a:extLst>
          </p:cNvPr>
          <p:cNvPicPr>
            <a:picLocks noChangeAspect="1"/>
          </p:cNvPicPr>
          <p:nvPr/>
        </p:nvPicPr>
        <p:blipFill rotWithShape="1">
          <a:blip r:embed="rId3">
            <a:extLst>
              <a:ext uri="{28A0092B-C50C-407E-A947-70E740481C1C}">
                <a14:useLocalDpi xmlns:a14="http://schemas.microsoft.com/office/drawing/2010/main" val="0"/>
              </a:ext>
            </a:extLst>
          </a:blip>
          <a:srcRect t="10021"/>
          <a:stretch/>
        </p:blipFill>
        <p:spPr>
          <a:xfrm>
            <a:off x="7110805" y="0"/>
            <a:ext cx="5081195" cy="6858000"/>
          </a:xfrm>
          <a:prstGeom prst="rect">
            <a:avLst/>
          </a:prstGeom>
        </p:spPr>
      </p:pic>
      <p:sp>
        <p:nvSpPr>
          <p:cNvPr id="9" name="Rectangle 8">
            <a:extLst>
              <a:ext uri="{FF2B5EF4-FFF2-40B4-BE49-F238E27FC236}">
                <a16:creationId xmlns:a16="http://schemas.microsoft.com/office/drawing/2014/main" id="{C1E813A7-87D4-CD70-3D4D-DF68B7437454}"/>
              </a:ext>
            </a:extLst>
          </p:cNvPr>
          <p:cNvSpPr/>
          <p:nvPr/>
        </p:nvSpPr>
        <p:spPr>
          <a:xfrm>
            <a:off x="7733511" y="1713155"/>
            <a:ext cx="3835781" cy="3431690"/>
          </a:xfrm>
          <a:prstGeom prst="rect">
            <a:avLst/>
          </a:prstGeom>
          <a:solidFill>
            <a:schemeClr val="bg1">
              <a:alpha val="7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ext&#10;&#10;Description automatically generated">
            <a:extLst>
              <a:ext uri="{FF2B5EF4-FFF2-40B4-BE49-F238E27FC236}">
                <a16:creationId xmlns:a16="http://schemas.microsoft.com/office/drawing/2014/main" id="{4F504CF3-C5D1-CB1E-0355-D4D1F9A18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5488" y="1795362"/>
            <a:ext cx="1371825" cy="1426413"/>
          </a:xfrm>
          <a:prstGeom prst="rect">
            <a:avLst/>
          </a:prstGeom>
        </p:spPr>
      </p:pic>
      <p:sp>
        <p:nvSpPr>
          <p:cNvPr id="11" name="TextBox 10">
            <a:extLst>
              <a:ext uri="{FF2B5EF4-FFF2-40B4-BE49-F238E27FC236}">
                <a16:creationId xmlns:a16="http://schemas.microsoft.com/office/drawing/2014/main" id="{CFFDDE0D-1E2A-E0A0-E668-9C3D07B590A9}"/>
              </a:ext>
            </a:extLst>
          </p:cNvPr>
          <p:cNvSpPr txBox="1"/>
          <p:nvPr/>
        </p:nvSpPr>
        <p:spPr>
          <a:xfrm>
            <a:off x="7954214" y="3291256"/>
            <a:ext cx="3394374" cy="1754326"/>
          </a:xfrm>
          <a:prstGeom prst="rect">
            <a:avLst/>
          </a:prstGeom>
          <a:noFill/>
        </p:spPr>
        <p:txBody>
          <a:bodyPr wrap="square" rtlCol="0">
            <a:spAutoFit/>
          </a:bodyPr>
          <a:lstStyle/>
          <a:p>
            <a:pPr algn="ctr"/>
            <a:r>
              <a:rPr lang="en-US" dirty="0"/>
              <a:t>Perfected in restaurants and now redefining the retail market, </a:t>
            </a:r>
            <a:r>
              <a:rPr lang="en-US" dirty="0">
                <a:latin typeface="Barley" panose="00000500000000000000" pitchFamily="50" charset="0"/>
              </a:rPr>
              <a:t>River City Meats</a:t>
            </a:r>
            <a:r>
              <a:rPr lang="en-US" sz="900" dirty="0">
                <a:latin typeface="Barley" panose="00000500000000000000" pitchFamily="50" charset="0"/>
              </a:rPr>
              <a:t> </a:t>
            </a:r>
            <a:r>
              <a:rPr lang="en-US" dirty="0"/>
              <a:t>is the perfect combination of our value-added approach, customized packaging, and high-quality meat.</a:t>
            </a:r>
          </a:p>
        </p:txBody>
      </p:sp>
      <p:sp>
        <p:nvSpPr>
          <p:cNvPr id="12" name="TextBox 11">
            <a:extLst>
              <a:ext uri="{FF2B5EF4-FFF2-40B4-BE49-F238E27FC236}">
                <a16:creationId xmlns:a16="http://schemas.microsoft.com/office/drawing/2014/main" id="{57CC3370-1C4E-846C-7F9D-4BD9ED267AC6}"/>
              </a:ext>
            </a:extLst>
          </p:cNvPr>
          <p:cNvSpPr txBox="1"/>
          <p:nvPr/>
        </p:nvSpPr>
        <p:spPr>
          <a:xfrm>
            <a:off x="607129" y="2118287"/>
            <a:ext cx="6122940" cy="4623125"/>
          </a:xfrm>
          <a:prstGeom prst="rect">
            <a:avLst/>
          </a:prstGeom>
          <a:solidFill>
            <a:schemeClr val="bg1"/>
          </a:solidFill>
        </p:spPr>
        <p:txBody>
          <a:bodyPr wrap="square">
            <a:spAutoFit/>
          </a:bodyPr>
          <a:lstStyle/>
          <a:p>
            <a:pPr marL="457200" indent="-457200">
              <a:lnSpc>
                <a:spcPct val="150000"/>
              </a:lnSpc>
              <a:buFont typeface="Arial" panose="020B0604020202020204" pitchFamily="34" charset="0"/>
              <a:buChar char="•"/>
            </a:pPr>
            <a:r>
              <a:rPr lang="en-US" sz="2000" b="1" dirty="0">
                <a:solidFill>
                  <a:srgbClr val="0D2240"/>
                </a:solidFill>
                <a:latin typeface="Helvetica Neue" pitchFamily="2" charset="0"/>
              </a:rPr>
              <a:t> </a:t>
            </a:r>
            <a:r>
              <a:rPr lang="en-US" b="1" dirty="0">
                <a:solidFill>
                  <a:srgbClr val="0D2240"/>
                </a:solidFill>
                <a:latin typeface="Helvetica Neue" pitchFamily="2" charset="0"/>
              </a:rPr>
              <a:t>Into our 4</a:t>
            </a:r>
            <a:r>
              <a:rPr lang="en-US" b="1" baseline="30000" dirty="0">
                <a:solidFill>
                  <a:srgbClr val="0D2240"/>
                </a:solidFill>
                <a:latin typeface="Helvetica Neue" pitchFamily="2" charset="0"/>
              </a:rPr>
              <a:t>th</a:t>
            </a:r>
            <a:r>
              <a:rPr lang="en-US" b="1" dirty="0">
                <a:solidFill>
                  <a:srgbClr val="0D2240"/>
                </a:solidFill>
                <a:latin typeface="Helvetica Neue" pitchFamily="2" charset="0"/>
              </a:rPr>
              <a:t> decade of meat processing</a:t>
            </a:r>
          </a:p>
          <a:p>
            <a:pPr marL="457200" indent="-457200">
              <a:lnSpc>
                <a:spcPct val="150000"/>
              </a:lnSpc>
              <a:buFont typeface="Arial" panose="020B0604020202020204" pitchFamily="34" charset="0"/>
              <a:buChar char="•"/>
            </a:pPr>
            <a:r>
              <a:rPr lang="en-US" b="1" dirty="0">
                <a:solidFill>
                  <a:srgbClr val="0D2240"/>
                </a:solidFill>
                <a:latin typeface="Helvetica Neue" pitchFamily="2" charset="0"/>
              </a:rPr>
              <a:t> </a:t>
            </a:r>
            <a:r>
              <a:rPr lang="en-US" b="1" dirty="0">
                <a:solidFill>
                  <a:srgbClr val="15C2FF"/>
                </a:solidFill>
                <a:latin typeface="Helvetica Neue" pitchFamily="2" charset="0"/>
              </a:rPr>
              <a:t>Cut-To-Order</a:t>
            </a:r>
            <a:r>
              <a:rPr lang="en-US" b="1" dirty="0">
                <a:solidFill>
                  <a:srgbClr val="0D2240"/>
                </a:solidFill>
                <a:latin typeface="Helvetica Neue" pitchFamily="2" charset="0"/>
              </a:rPr>
              <a:t> beef, poultry, and pork program</a:t>
            </a:r>
          </a:p>
          <a:p>
            <a:pPr marL="457200" indent="-457200">
              <a:lnSpc>
                <a:spcPct val="150000"/>
              </a:lnSpc>
              <a:buFont typeface="Arial" panose="020B0604020202020204" pitchFamily="34" charset="0"/>
              <a:buChar char="•"/>
            </a:pPr>
            <a:r>
              <a:rPr lang="en-US" b="1" dirty="0">
                <a:solidFill>
                  <a:srgbClr val="0D2240"/>
                </a:solidFill>
                <a:latin typeface="Helvetica Neue" pitchFamily="2" charset="0"/>
              </a:rPr>
              <a:t> Custom packaging, value-added product-lines</a:t>
            </a:r>
          </a:p>
          <a:p>
            <a:pPr marL="457200" indent="-457200">
              <a:lnSpc>
                <a:spcPct val="150000"/>
              </a:lnSpc>
              <a:buFont typeface="Arial" panose="020B0604020202020204" pitchFamily="34" charset="0"/>
              <a:buChar char="•"/>
            </a:pPr>
            <a:r>
              <a:rPr lang="en-US" b="1" dirty="0">
                <a:solidFill>
                  <a:srgbClr val="0D2240"/>
                </a:solidFill>
                <a:latin typeface="Helvetica Neue" pitchFamily="2" charset="0"/>
              </a:rPr>
              <a:t> Partner with suppliers committed to </a:t>
            </a:r>
            <a:r>
              <a:rPr lang="en-US" b="1" dirty="0">
                <a:solidFill>
                  <a:srgbClr val="15C2FF"/>
                </a:solidFill>
                <a:latin typeface="Helvetica Neue" pitchFamily="2" charset="0"/>
              </a:rPr>
              <a:t>sustainably and  </a:t>
            </a:r>
          </a:p>
          <a:p>
            <a:r>
              <a:rPr lang="en-US" b="1" dirty="0">
                <a:solidFill>
                  <a:srgbClr val="15C2FF"/>
                </a:solidFill>
                <a:latin typeface="Helvetica Neue" pitchFamily="2" charset="0"/>
              </a:rPr>
              <a:t>    </a:t>
            </a:r>
            <a:r>
              <a:rPr lang="en-US" sz="1400" b="1" dirty="0">
                <a:solidFill>
                  <a:srgbClr val="15C2FF"/>
                </a:solidFill>
                <a:latin typeface="Helvetica Neue" pitchFamily="2" charset="0"/>
              </a:rPr>
              <a:t>  </a:t>
            </a:r>
            <a:r>
              <a:rPr lang="en-US" b="1" dirty="0">
                <a:solidFill>
                  <a:srgbClr val="15C2FF"/>
                </a:solidFill>
                <a:latin typeface="Helvetica Neue" pitchFamily="2" charset="0"/>
              </a:rPr>
              <a:t>   humanely</a:t>
            </a:r>
            <a:r>
              <a:rPr lang="en-US" b="1" dirty="0">
                <a:solidFill>
                  <a:srgbClr val="0D2240"/>
                </a:solidFill>
                <a:latin typeface="Helvetica Neue" pitchFamily="2" charset="0"/>
              </a:rPr>
              <a:t> </a:t>
            </a:r>
            <a:r>
              <a:rPr lang="en-US" b="1" dirty="0">
                <a:solidFill>
                  <a:srgbClr val="15C2FF"/>
                </a:solidFill>
                <a:latin typeface="Helvetica Neue" pitchFamily="2" charset="0"/>
              </a:rPr>
              <a:t>raised</a:t>
            </a:r>
            <a:r>
              <a:rPr lang="en-US" b="1" dirty="0">
                <a:solidFill>
                  <a:srgbClr val="0D2240"/>
                </a:solidFill>
                <a:latin typeface="Helvetica Neue" pitchFamily="2" charset="0"/>
              </a:rPr>
              <a:t> programs </a:t>
            </a:r>
          </a:p>
          <a:p>
            <a:pPr marL="457200" indent="-457200">
              <a:lnSpc>
                <a:spcPct val="200000"/>
              </a:lnSpc>
              <a:buFont typeface="Arial" panose="020B0604020202020204" pitchFamily="34" charset="0"/>
              <a:buChar char="•"/>
            </a:pPr>
            <a:r>
              <a:rPr lang="en-US" b="1" dirty="0">
                <a:solidFill>
                  <a:srgbClr val="0D2240"/>
                </a:solidFill>
                <a:latin typeface="Helvetica Neue" pitchFamily="2" charset="0"/>
              </a:rPr>
              <a:t> NEW state-of-the-art </a:t>
            </a:r>
            <a:r>
              <a:rPr lang="en-US" b="1" dirty="0">
                <a:solidFill>
                  <a:srgbClr val="15C2FF"/>
                </a:solidFill>
                <a:latin typeface="Helvetica Neue" pitchFamily="2" charset="0"/>
              </a:rPr>
              <a:t>FM 250 Reiser burger</a:t>
            </a:r>
            <a:r>
              <a:rPr lang="en-US" sz="1400" b="1" dirty="0">
                <a:solidFill>
                  <a:srgbClr val="15C2FF"/>
                </a:solidFill>
                <a:latin typeface="Helvetica Neue" pitchFamily="2" charset="0"/>
              </a:rPr>
              <a:t> </a:t>
            </a:r>
            <a:r>
              <a:rPr lang="en-US" b="1" dirty="0">
                <a:solidFill>
                  <a:srgbClr val="15C2FF"/>
                </a:solidFill>
                <a:latin typeface="Helvetica Neue" pitchFamily="2" charset="0"/>
              </a:rPr>
              <a:t>patty line</a:t>
            </a:r>
          </a:p>
          <a:p>
            <a:pPr marL="457200" indent="-457200">
              <a:lnSpc>
                <a:spcPct val="150000"/>
              </a:lnSpc>
              <a:buFont typeface="Arial" panose="020B0604020202020204" pitchFamily="34" charset="0"/>
              <a:buChar char="•"/>
            </a:pPr>
            <a:r>
              <a:rPr lang="en-US" b="1" dirty="0">
                <a:solidFill>
                  <a:srgbClr val="0D2240"/>
                </a:solidFill>
                <a:latin typeface="Helvetica Neue" pitchFamily="2" charset="0"/>
              </a:rPr>
              <a:t> Enhanced processing including tenderizing, cubing, and</a:t>
            </a:r>
          </a:p>
          <a:p>
            <a:r>
              <a:rPr lang="en-US" b="1" dirty="0">
                <a:solidFill>
                  <a:srgbClr val="0D2240"/>
                </a:solidFill>
                <a:latin typeface="Helvetica Neue" pitchFamily="2" charset="0"/>
              </a:rPr>
              <a:t>        </a:t>
            </a:r>
            <a:r>
              <a:rPr lang="en-US" sz="1200" b="1" dirty="0">
                <a:solidFill>
                  <a:srgbClr val="0D2240"/>
                </a:solidFill>
                <a:latin typeface="Helvetica Neue" pitchFamily="2" charset="0"/>
              </a:rPr>
              <a:t> </a:t>
            </a:r>
            <a:r>
              <a:rPr lang="en-US" b="1" dirty="0">
                <a:solidFill>
                  <a:srgbClr val="0D2240"/>
                </a:solidFill>
                <a:latin typeface="Helvetica Neue" pitchFamily="2" charset="0"/>
              </a:rPr>
              <a:t>food grade band saws for ribs and chops </a:t>
            </a:r>
          </a:p>
          <a:p>
            <a:pPr marL="457200" indent="-457200">
              <a:lnSpc>
                <a:spcPct val="200000"/>
              </a:lnSpc>
              <a:buFont typeface="Arial" panose="020B0604020202020204" pitchFamily="34" charset="0"/>
              <a:buChar char="•"/>
            </a:pPr>
            <a:r>
              <a:rPr lang="en-US" b="1" dirty="0">
                <a:solidFill>
                  <a:srgbClr val="0D2240"/>
                </a:solidFill>
                <a:latin typeface="Helvetica Neue" pitchFamily="2" charset="0"/>
              </a:rPr>
              <a:t> Versatile and innovative packaging and labeling</a:t>
            </a:r>
          </a:p>
          <a:p>
            <a:pPr marL="457200" indent="-457200">
              <a:lnSpc>
                <a:spcPct val="150000"/>
              </a:lnSpc>
              <a:buFont typeface="Arial" panose="020B0604020202020204" pitchFamily="34" charset="0"/>
              <a:buChar char="•"/>
            </a:pPr>
            <a:r>
              <a:rPr lang="en-US" b="1" dirty="0">
                <a:solidFill>
                  <a:srgbClr val="0D2240"/>
                </a:solidFill>
                <a:latin typeface="Helvetica Neue" pitchFamily="2" charset="0"/>
              </a:rPr>
              <a:t> Highly skilled and highly valued processors/</a:t>
            </a:r>
            <a:r>
              <a:rPr lang="en-US" b="1" dirty="0">
                <a:solidFill>
                  <a:srgbClr val="15C2FF"/>
                </a:solidFill>
                <a:latin typeface="Helvetica Neue" pitchFamily="2" charset="0"/>
              </a:rPr>
              <a:t>people</a:t>
            </a:r>
          </a:p>
          <a:p>
            <a:pPr marL="457200" indent="-457200">
              <a:lnSpc>
                <a:spcPct val="150000"/>
              </a:lnSpc>
              <a:buFont typeface="Arial" panose="020B0604020202020204" pitchFamily="34" charset="0"/>
              <a:buChar char="•"/>
            </a:pPr>
            <a:endParaRPr lang="en-US" sz="1600" b="1" dirty="0">
              <a:solidFill>
                <a:srgbClr val="0D2240"/>
              </a:solidFill>
              <a:latin typeface="Plantin MT Pro" panose="02020503050405020304" pitchFamily="18" charset="0"/>
            </a:endParaRPr>
          </a:p>
        </p:txBody>
      </p:sp>
      <p:sp>
        <p:nvSpPr>
          <p:cNvPr id="10" name="TextBox 9">
            <a:extLst>
              <a:ext uri="{FF2B5EF4-FFF2-40B4-BE49-F238E27FC236}">
                <a16:creationId xmlns:a16="http://schemas.microsoft.com/office/drawing/2014/main" id="{F6DF392A-B4A4-077D-3059-D1F9492B88C3}"/>
              </a:ext>
            </a:extLst>
          </p:cNvPr>
          <p:cNvSpPr txBox="1"/>
          <p:nvPr/>
        </p:nvSpPr>
        <p:spPr>
          <a:xfrm>
            <a:off x="621471" y="1238043"/>
            <a:ext cx="4953706" cy="923330"/>
          </a:xfrm>
          <a:prstGeom prst="rect">
            <a:avLst/>
          </a:prstGeom>
          <a:noFill/>
        </p:spPr>
        <p:txBody>
          <a:bodyPr wrap="square" rtlCol="0">
            <a:spAutoFit/>
          </a:bodyPr>
          <a:lstStyle/>
          <a:p>
            <a:r>
              <a:rPr lang="en-US" sz="5400" dirty="0">
                <a:solidFill>
                  <a:srgbClr val="EF483E"/>
                </a:solidFill>
                <a:effectLst>
                  <a:outerShdw blurRad="50800" dist="38100" dir="2700000" algn="tl" rotWithShape="0">
                    <a:prstClr val="black">
                      <a:alpha val="40000"/>
                    </a:prstClr>
                  </a:outerShdw>
                </a:effectLst>
                <a:latin typeface="Helvetica Bold Condensed Plain" pitchFamily="50" charset="0"/>
              </a:rPr>
              <a:t>MEAT</a:t>
            </a:r>
            <a:endParaRPr lang="en-US" sz="4400" dirty="0">
              <a:solidFill>
                <a:srgbClr val="EF483E"/>
              </a:solidFill>
              <a:effectLst>
                <a:outerShdw blurRad="50800" dist="38100" dir="2700000" algn="tl" rotWithShape="0">
                  <a:prstClr val="black">
                    <a:alpha val="40000"/>
                  </a:prstClr>
                </a:outerShdw>
              </a:effectLst>
              <a:latin typeface="Helvetica Bold Condensed Plain" pitchFamily="50" charset="0"/>
            </a:endParaRPr>
          </a:p>
        </p:txBody>
      </p:sp>
    </p:spTree>
    <p:extLst>
      <p:ext uri="{BB962C8B-B14F-4D97-AF65-F5344CB8AC3E}">
        <p14:creationId xmlns:p14="http://schemas.microsoft.com/office/powerpoint/2010/main" val="1102541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10500BB-00C0-FA5E-009E-91FA0C69B329}"/>
              </a:ext>
            </a:extLst>
          </p:cNvPr>
          <p:cNvSpPr txBox="1"/>
          <p:nvPr/>
        </p:nvSpPr>
        <p:spPr>
          <a:xfrm>
            <a:off x="607127" y="2118287"/>
            <a:ext cx="6534795" cy="3785460"/>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b="1" dirty="0">
                <a:solidFill>
                  <a:srgbClr val="0D2240"/>
                </a:solidFill>
                <a:latin typeface="Helvetica Neue" pitchFamily="2" charset="0"/>
              </a:rPr>
              <a:t> Starting our 3rd decade of retail packaged, as well as bulk </a:t>
            </a:r>
          </a:p>
          <a:p>
            <a:r>
              <a:rPr lang="en-US" b="1" dirty="0">
                <a:solidFill>
                  <a:srgbClr val="0D2240"/>
                </a:solidFill>
                <a:latin typeface="Helvetica Neue" pitchFamily="2" charset="0"/>
              </a:rPr>
              <a:t>         ready-to-eat foods</a:t>
            </a:r>
          </a:p>
          <a:p>
            <a:pPr marL="457200" indent="-457200">
              <a:lnSpc>
                <a:spcPct val="200000"/>
              </a:lnSpc>
              <a:buFont typeface="Arial" panose="020B0604020202020204" pitchFamily="34" charset="0"/>
              <a:buChar char="•"/>
            </a:pPr>
            <a:r>
              <a:rPr lang="en-US" b="1" dirty="0">
                <a:solidFill>
                  <a:srgbClr val="0D2240"/>
                </a:solidFill>
                <a:latin typeface="Helvetica Neue" pitchFamily="2" charset="0"/>
              </a:rPr>
              <a:t> Specializing in </a:t>
            </a:r>
            <a:r>
              <a:rPr lang="en-US" b="1" dirty="0">
                <a:solidFill>
                  <a:srgbClr val="15C2FF"/>
                </a:solidFill>
                <a:latin typeface="Helvetica Neue" pitchFamily="2" charset="0"/>
              </a:rPr>
              <a:t>Private Label and Co-Pack </a:t>
            </a:r>
            <a:r>
              <a:rPr lang="en-US" b="1" dirty="0">
                <a:solidFill>
                  <a:srgbClr val="0D2240"/>
                </a:solidFill>
                <a:latin typeface="Helvetica Neue" pitchFamily="2" charset="0"/>
              </a:rPr>
              <a:t>solutions</a:t>
            </a:r>
          </a:p>
          <a:p>
            <a:pPr marL="457200" indent="-457200">
              <a:lnSpc>
                <a:spcPct val="150000"/>
              </a:lnSpc>
              <a:buFont typeface="Arial" panose="020B0604020202020204" pitchFamily="34" charset="0"/>
              <a:buChar char="•"/>
            </a:pPr>
            <a:r>
              <a:rPr lang="en-US" b="1" dirty="0">
                <a:solidFill>
                  <a:srgbClr val="0D2240"/>
                </a:solidFill>
                <a:latin typeface="Helvetica Neue" pitchFamily="2" charset="0"/>
              </a:rPr>
              <a:t> NEW </a:t>
            </a:r>
            <a:r>
              <a:rPr lang="en-US" b="1" dirty="0">
                <a:solidFill>
                  <a:srgbClr val="15C2FF"/>
                </a:solidFill>
                <a:latin typeface="Helvetica Neue" pitchFamily="2" charset="0"/>
              </a:rPr>
              <a:t>26,000 sq. ft. </a:t>
            </a:r>
            <a:r>
              <a:rPr lang="en-US" b="1" dirty="0">
                <a:solidFill>
                  <a:srgbClr val="0D2240"/>
                </a:solidFill>
                <a:latin typeface="Helvetica Neue" pitchFamily="2" charset="0"/>
              </a:rPr>
              <a:t>production facility </a:t>
            </a:r>
          </a:p>
          <a:p>
            <a:r>
              <a:rPr lang="en-US" b="1" i="1" dirty="0">
                <a:solidFill>
                  <a:srgbClr val="0D2240"/>
                </a:solidFill>
                <a:latin typeface="Helvetica Neue" pitchFamily="2" charset="0"/>
              </a:rPr>
              <a:t>        </a:t>
            </a:r>
            <a:r>
              <a:rPr lang="en-US" b="1" i="1" dirty="0">
                <a:solidFill>
                  <a:srgbClr val="0D2240"/>
                </a:solidFill>
                <a:latin typeface="HelveticaNeueLT Std Lt Cn" panose="020B0406020202030204" pitchFamily="34" charset="0"/>
              </a:rPr>
              <a:t>(USDA Certified, SQF Certified)</a:t>
            </a:r>
          </a:p>
          <a:p>
            <a:pPr marL="457200" indent="-457200">
              <a:lnSpc>
                <a:spcPct val="200000"/>
              </a:lnSpc>
              <a:buFont typeface="Arial" panose="020B0604020202020204" pitchFamily="34" charset="0"/>
              <a:buChar char="•"/>
            </a:pPr>
            <a:r>
              <a:rPr lang="en-US" b="1" dirty="0">
                <a:solidFill>
                  <a:srgbClr val="2D3B53"/>
                </a:solidFill>
                <a:latin typeface="Helvetica Neue" pitchFamily="2" charset="0"/>
              </a:rPr>
              <a:t> </a:t>
            </a:r>
            <a:r>
              <a:rPr lang="en-US" b="1" dirty="0">
                <a:solidFill>
                  <a:srgbClr val="15C2FF"/>
                </a:solidFill>
                <a:latin typeface="Helvetica Neue" pitchFamily="2" charset="0"/>
              </a:rPr>
              <a:t>5 separate </a:t>
            </a:r>
            <a:r>
              <a:rPr lang="en-US" b="1" dirty="0">
                <a:solidFill>
                  <a:srgbClr val="0D2240"/>
                </a:solidFill>
                <a:latin typeface="Helvetica Neue" pitchFamily="2" charset="0"/>
              </a:rPr>
              <a:t>high performance, automated production lines</a:t>
            </a:r>
          </a:p>
          <a:p>
            <a:pPr marL="457200" indent="-457200">
              <a:lnSpc>
                <a:spcPct val="150000"/>
              </a:lnSpc>
              <a:buFont typeface="Arial" panose="020B0604020202020204" pitchFamily="34" charset="0"/>
              <a:buChar char="•"/>
            </a:pPr>
            <a:r>
              <a:rPr lang="en-US" b="1" dirty="0">
                <a:solidFill>
                  <a:srgbClr val="0D2240"/>
                </a:solidFill>
                <a:latin typeface="Helvetica Neue" pitchFamily="2" charset="0"/>
              </a:rPr>
              <a:t> Versatile and innovative packaging and labeling</a:t>
            </a:r>
          </a:p>
          <a:p>
            <a:pPr marL="457200" indent="-457200">
              <a:lnSpc>
                <a:spcPct val="150000"/>
              </a:lnSpc>
              <a:buFont typeface="Arial" panose="020B0604020202020204" pitchFamily="34" charset="0"/>
              <a:buChar char="•"/>
            </a:pPr>
            <a:r>
              <a:rPr lang="en-US" b="1" dirty="0">
                <a:solidFill>
                  <a:srgbClr val="0D2240"/>
                </a:solidFill>
                <a:latin typeface="Helvetica Neue" pitchFamily="2" charset="0"/>
              </a:rPr>
              <a:t> High Pressure Processing (</a:t>
            </a:r>
            <a:r>
              <a:rPr lang="en-US" b="1" dirty="0">
                <a:solidFill>
                  <a:srgbClr val="15C2FF"/>
                </a:solidFill>
                <a:latin typeface="Helvetica Neue" pitchFamily="2" charset="0"/>
              </a:rPr>
              <a:t>HPP</a:t>
            </a:r>
            <a:r>
              <a:rPr lang="en-US" b="1" dirty="0">
                <a:solidFill>
                  <a:srgbClr val="0D2240"/>
                </a:solidFill>
                <a:latin typeface="Helvetica Neue" pitchFamily="2" charset="0"/>
              </a:rPr>
              <a:t>) capabilities</a:t>
            </a:r>
          </a:p>
          <a:p>
            <a:pPr marL="457200" indent="-457200">
              <a:lnSpc>
                <a:spcPct val="150000"/>
              </a:lnSpc>
              <a:buFont typeface="Arial" panose="020B0604020202020204" pitchFamily="34" charset="0"/>
              <a:buChar char="•"/>
            </a:pPr>
            <a:r>
              <a:rPr lang="en-US" b="1" dirty="0">
                <a:solidFill>
                  <a:srgbClr val="0D2240"/>
                </a:solidFill>
                <a:latin typeface="Helvetica Neue" pitchFamily="2" charset="0"/>
              </a:rPr>
              <a:t> Advanced metal detection throughout</a:t>
            </a:r>
            <a:endParaRPr lang="en-US" sz="1400" b="1" dirty="0">
              <a:solidFill>
                <a:srgbClr val="0D2240"/>
              </a:solidFill>
              <a:latin typeface="Plantin MT Pro" panose="02020503050405020304" pitchFamily="18" charset="0"/>
            </a:endParaRPr>
          </a:p>
        </p:txBody>
      </p:sp>
      <p:pic>
        <p:nvPicPr>
          <p:cNvPr id="13" name="Picture 12" descr="Logo&#10;&#10;Description automatically generated">
            <a:extLst>
              <a:ext uri="{FF2B5EF4-FFF2-40B4-BE49-F238E27FC236}">
                <a16:creationId xmlns:a16="http://schemas.microsoft.com/office/drawing/2014/main" id="{62810533-080E-E841-788D-857CC4F79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85" y="0"/>
            <a:ext cx="914479" cy="1225402"/>
          </a:xfrm>
          <a:prstGeom prst="rect">
            <a:avLst/>
          </a:prstGeom>
        </p:spPr>
      </p:pic>
      <p:pic>
        <p:nvPicPr>
          <p:cNvPr id="3" name="Picture 2" descr="A picture containing food, dish, different, meal&#10;&#10;Description automatically generated">
            <a:extLst>
              <a:ext uri="{FF2B5EF4-FFF2-40B4-BE49-F238E27FC236}">
                <a16:creationId xmlns:a16="http://schemas.microsoft.com/office/drawing/2014/main" id="{E1079C5F-5124-EFC7-527E-7065D92EC306}"/>
              </a:ext>
            </a:extLst>
          </p:cNvPr>
          <p:cNvPicPr>
            <a:picLocks noChangeAspect="1"/>
          </p:cNvPicPr>
          <p:nvPr/>
        </p:nvPicPr>
        <p:blipFill rotWithShape="1">
          <a:blip r:embed="rId3">
            <a:extLst>
              <a:ext uri="{28A0092B-C50C-407E-A947-70E740481C1C}">
                <a14:useLocalDpi xmlns:a14="http://schemas.microsoft.com/office/drawing/2010/main" val="0"/>
              </a:ext>
            </a:extLst>
          </a:blip>
          <a:srcRect l="4538" r="4929"/>
          <a:stretch/>
        </p:blipFill>
        <p:spPr>
          <a:xfrm rot="16200000">
            <a:off x="6237969" y="903960"/>
            <a:ext cx="6858010" cy="5050059"/>
          </a:xfrm>
          <a:prstGeom prst="rect">
            <a:avLst/>
          </a:prstGeom>
        </p:spPr>
      </p:pic>
      <p:sp>
        <p:nvSpPr>
          <p:cNvPr id="9" name="Rectangle 8">
            <a:extLst>
              <a:ext uri="{FF2B5EF4-FFF2-40B4-BE49-F238E27FC236}">
                <a16:creationId xmlns:a16="http://schemas.microsoft.com/office/drawing/2014/main" id="{7121383B-A3DB-00C0-3413-810DD4D9DE4F}"/>
              </a:ext>
            </a:extLst>
          </p:cNvPr>
          <p:cNvSpPr/>
          <p:nvPr/>
        </p:nvSpPr>
        <p:spPr>
          <a:xfrm>
            <a:off x="7749079" y="1629965"/>
            <a:ext cx="3835781" cy="3431690"/>
          </a:xfrm>
          <a:prstGeom prst="rect">
            <a:avLst/>
          </a:prstGeom>
          <a:solidFill>
            <a:schemeClr val="bg1">
              <a:alpha val="7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6FE2056-2EA8-11E2-13D5-3DFCABFB65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76456" y="1834979"/>
            <a:ext cx="1349889" cy="1317194"/>
          </a:xfrm>
          <a:prstGeom prst="rect">
            <a:avLst/>
          </a:prstGeom>
        </p:spPr>
      </p:pic>
      <p:sp>
        <p:nvSpPr>
          <p:cNvPr id="12" name="TextBox 11">
            <a:extLst>
              <a:ext uri="{FF2B5EF4-FFF2-40B4-BE49-F238E27FC236}">
                <a16:creationId xmlns:a16="http://schemas.microsoft.com/office/drawing/2014/main" id="{2E060E3A-6F00-1555-32C4-A2FF0B86DEE1}"/>
              </a:ext>
            </a:extLst>
          </p:cNvPr>
          <p:cNvSpPr txBox="1"/>
          <p:nvPr/>
        </p:nvSpPr>
        <p:spPr>
          <a:xfrm>
            <a:off x="7954214" y="3266730"/>
            <a:ext cx="3394374" cy="1477328"/>
          </a:xfrm>
          <a:prstGeom prst="rect">
            <a:avLst/>
          </a:prstGeom>
          <a:noFill/>
        </p:spPr>
        <p:txBody>
          <a:bodyPr wrap="square" rtlCol="0">
            <a:spAutoFit/>
          </a:bodyPr>
          <a:lstStyle/>
          <a:p>
            <a:pPr algn="ctr"/>
            <a:r>
              <a:rPr lang="en-US" dirty="0">
                <a:latin typeface="Archer Bold" pitchFamily="50" charset="0"/>
              </a:rPr>
              <a:t>Superior Select </a:t>
            </a:r>
            <a:r>
              <a:rPr lang="en-US" dirty="0">
                <a:latin typeface="Archer Medium" pitchFamily="50" charset="0"/>
              </a:rPr>
              <a:t>Deli</a:t>
            </a:r>
            <a:r>
              <a:rPr lang="en-US" dirty="0">
                <a:latin typeface="Archer Book" panose="02000000000000000000" pitchFamily="50" charset="0"/>
              </a:rPr>
              <a:t> </a:t>
            </a:r>
            <a:r>
              <a:rPr lang="en-US" dirty="0"/>
              <a:t>is a fast growing area of our business.  We are continually developing new and innovative products that are both fresh and ready-to-eat.</a:t>
            </a:r>
          </a:p>
        </p:txBody>
      </p:sp>
      <p:sp>
        <p:nvSpPr>
          <p:cNvPr id="10" name="TextBox 9">
            <a:extLst>
              <a:ext uri="{FF2B5EF4-FFF2-40B4-BE49-F238E27FC236}">
                <a16:creationId xmlns:a16="http://schemas.microsoft.com/office/drawing/2014/main" id="{5B8549A4-1244-4AA6-8F3E-85D7D37324CA}"/>
              </a:ext>
            </a:extLst>
          </p:cNvPr>
          <p:cNvSpPr txBox="1"/>
          <p:nvPr/>
        </p:nvSpPr>
        <p:spPr>
          <a:xfrm>
            <a:off x="621471" y="1238043"/>
            <a:ext cx="5050060" cy="923330"/>
          </a:xfrm>
          <a:prstGeom prst="rect">
            <a:avLst/>
          </a:prstGeom>
          <a:noFill/>
        </p:spPr>
        <p:txBody>
          <a:bodyPr wrap="square" rtlCol="0">
            <a:spAutoFit/>
          </a:bodyPr>
          <a:lstStyle/>
          <a:p>
            <a:r>
              <a:rPr lang="en-US" sz="5400" dirty="0">
                <a:solidFill>
                  <a:srgbClr val="EF483E"/>
                </a:solidFill>
                <a:effectLst>
                  <a:outerShdw blurRad="50800" dist="38100" dir="2700000" algn="tl" rotWithShape="0">
                    <a:prstClr val="black">
                      <a:alpha val="40000"/>
                    </a:prstClr>
                  </a:outerShdw>
                </a:effectLst>
                <a:latin typeface="Helvetica Bold Condensed Plain" pitchFamily="50" charset="0"/>
              </a:rPr>
              <a:t>READY-T0-EAT</a:t>
            </a:r>
            <a:endParaRPr lang="en-US" sz="4400" dirty="0">
              <a:solidFill>
                <a:srgbClr val="EF483E"/>
              </a:solidFill>
              <a:effectLst>
                <a:outerShdw blurRad="50800" dist="38100" dir="2700000" algn="tl" rotWithShape="0">
                  <a:prstClr val="black">
                    <a:alpha val="40000"/>
                  </a:prstClr>
                </a:outerShdw>
              </a:effectLst>
              <a:latin typeface="Helvetica Bold Condensed Plain" pitchFamily="50" charset="0"/>
            </a:endParaRPr>
          </a:p>
        </p:txBody>
      </p:sp>
    </p:spTree>
    <p:extLst>
      <p:ext uri="{BB962C8B-B14F-4D97-AF65-F5344CB8AC3E}">
        <p14:creationId xmlns:p14="http://schemas.microsoft.com/office/powerpoint/2010/main" val="284337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Hexagon 33">
            <a:extLst>
              <a:ext uri="{FF2B5EF4-FFF2-40B4-BE49-F238E27FC236}">
                <a16:creationId xmlns:a16="http://schemas.microsoft.com/office/drawing/2014/main" id="{E4197487-076D-E921-77AC-5B6C874D9ACD}"/>
              </a:ext>
            </a:extLst>
          </p:cNvPr>
          <p:cNvSpPr/>
          <p:nvPr/>
        </p:nvSpPr>
        <p:spPr>
          <a:xfrm>
            <a:off x="3870416" y="1451920"/>
            <a:ext cx="2301173" cy="1983770"/>
          </a:xfrm>
          <a:prstGeom prst="hexagon">
            <a:avLst/>
          </a:prstGeom>
          <a:solidFill>
            <a:schemeClr val="bg1"/>
          </a:solid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32" name="Hexagon 31">
            <a:extLst>
              <a:ext uri="{FF2B5EF4-FFF2-40B4-BE49-F238E27FC236}">
                <a16:creationId xmlns:a16="http://schemas.microsoft.com/office/drawing/2014/main" id="{3176A48C-4895-E9C4-4876-99E13907596A}"/>
              </a:ext>
            </a:extLst>
          </p:cNvPr>
          <p:cNvSpPr/>
          <p:nvPr/>
        </p:nvSpPr>
        <p:spPr>
          <a:xfrm>
            <a:off x="5834357" y="4586239"/>
            <a:ext cx="2301173" cy="1983770"/>
          </a:xfrm>
          <a:prstGeom prst="hexagon">
            <a:avLst/>
          </a:prstGeom>
          <a:solidFill>
            <a:schemeClr val="bg1"/>
          </a:solid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9" name="Hexagon 28">
            <a:extLst>
              <a:ext uri="{FF2B5EF4-FFF2-40B4-BE49-F238E27FC236}">
                <a16:creationId xmlns:a16="http://schemas.microsoft.com/office/drawing/2014/main" id="{CE285B6A-73EC-CF11-16D8-5601DDCCD1E9}"/>
              </a:ext>
            </a:extLst>
          </p:cNvPr>
          <p:cNvSpPr/>
          <p:nvPr/>
        </p:nvSpPr>
        <p:spPr>
          <a:xfrm>
            <a:off x="7741766" y="3500507"/>
            <a:ext cx="2301173" cy="1983770"/>
          </a:xfrm>
          <a:prstGeom prst="hexagon">
            <a:avLst/>
          </a:prstGeom>
          <a:solidFill>
            <a:schemeClr val="bg1"/>
          </a:solid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8" name="Hexagon 27">
            <a:extLst>
              <a:ext uri="{FF2B5EF4-FFF2-40B4-BE49-F238E27FC236}">
                <a16:creationId xmlns:a16="http://schemas.microsoft.com/office/drawing/2014/main" id="{31E3F31C-4E2F-FACB-283B-F3F263980AAC}"/>
              </a:ext>
            </a:extLst>
          </p:cNvPr>
          <p:cNvSpPr/>
          <p:nvPr/>
        </p:nvSpPr>
        <p:spPr>
          <a:xfrm>
            <a:off x="9617800" y="387184"/>
            <a:ext cx="2227993" cy="1920684"/>
          </a:xfrm>
          <a:prstGeom prst="hexagon">
            <a:avLst/>
          </a:prstGeom>
          <a:solidFill>
            <a:schemeClr val="bg1"/>
          </a:solid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3" name="Hexagon 22">
            <a:extLst>
              <a:ext uri="{FF2B5EF4-FFF2-40B4-BE49-F238E27FC236}">
                <a16:creationId xmlns:a16="http://schemas.microsoft.com/office/drawing/2014/main" id="{D5E2D1AE-63B8-D532-720F-05AD9F703EC2}"/>
              </a:ext>
            </a:extLst>
          </p:cNvPr>
          <p:cNvSpPr/>
          <p:nvPr/>
        </p:nvSpPr>
        <p:spPr>
          <a:xfrm>
            <a:off x="7696550" y="1410013"/>
            <a:ext cx="2301173" cy="1983770"/>
          </a:xfrm>
          <a:prstGeom prst="hexagon">
            <a:avLst/>
          </a:prstGeom>
          <a:solidFill>
            <a:schemeClr val="bg1"/>
          </a:solid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31" name="Hexagon 30">
            <a:extLst>
              <a:ext uri="{FF2B5EF4-FFF2-40B4-BE49-F238E27FC236}">
                <a16:creationId xmlns:a16="http://schemas.microsoft.com/office/drawing/2014/main" id="{4D505298-F927-F3AE-34F4-23947E56F248}"/>
              </a:ext>
            </a:extLst>
          </p:cNvPr>
          <p:cNvSpPr/>
          <p:nvPr/>
        </p:nvSpPr>
        <p:spPr>
          <a:xfrm>
            <a:off x="5809689" y="2490297"/>
            <a:ext cx="2301173" cy="1983770"/>
          </a:xfrm>
          <a:prstGeom prst="hexagon">
            <a:avLst/>
          </a:prstGeom>
          <a:solidFill>
            <a:schemeClr val="bg1"/>
          </a:solid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30" name="Hexagon 29">
            <a:extLst>
              <a:ext uri="{FF2B5EF4-FFF2-40B4-BE49-F238E27FC236}">
                <a16:creationId xmlns:a16="http://schemas.microsoft.com/office/drawing/2014/main" id="{44CBE2CE-54CD-57C2-321A-4B6348702F1E}"/>
              </a:ext>
            </a:extLst>
          </p:cNvPr>
          <p:cNvSpPr/>
          <p:nvPr/>
        </p:nvSpPr>
        <p:spPr>
          <a:xfrm>
            <a:off x="5767791" y="387306"/>
            <a:ext cx="2301173" cy="1983770"/>
          </a:xfrm>
          <a:prstGeom prst="hexagon">
            <a:avLst/>
          </a:prstGeom>
          <a:solidFill>
            <a:schemeClr val="bg1"/>
          </a:solid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7" name="Hexagon 26">
            <a:extLst>
              <a:ext uri="{FF2B5EF4-FFF2-40B4-BE49-F238E27FC236}">
                <a16:creationId xmlns:a16="http://schemas.microsoft.com/office/drawing/2014/main" id="{B8380690-9C91-42FC-4F61-F41571FA99A8}"/>
              </a:ext>
            </a:extLst>
          </p:cNvPr>
          <p:cNvSpPr/>
          <p:nvPr/>
        </p:nvSpPr>
        <p:spPr>
          <a:xfrm>
            <a:off x="9628627" y="2420654"/>
            <a:ext cx="2301173" cy="1983771"/>
          </a:xfrm>
          <a:prstGeom prst="hexagon">
            <a:avLst/>
          </a:prstGeom>
          <a:solidFill>
            <a:schemeClr val="bg1"/>
          </a:solid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8" name="TextBox 7">
            <a:extLst>
              <a:ext uri="{FF2B5EF4-FFF2-40B4-BE49-F238E27FC236}">
                <a16:creationId xmlns:a16="http://schemas.microsoft.com/office/drawing/2014/main" id="{213DF024-3F16-39CE-8956-62727AD231F3}"/>
              </a:ext>
            </a:extLst>
          </p:cNvPr>
          <p:cNvSpPr txBox="1"/>
          <p:nvPr/>
        </p:nvSpPr>
        <p:spPr>
          <a:xfrm>
            <a:off x="436741" y="1410337"/>
            <a:ext cx="4302755" cy="1446550"/>
          </a:xfrm>
          <a:prstGeom prst="rect">
            <a:avLst/>
          </a:prstGeom>
          <a:noFill/>
        </p:spPr>
        <p:txBody>
          <a:bodyPr wrap="square" rtlCol="0">
            <a:spAutoFit/>
          </a:bodyPr>
          <a:lstStyle/>
          <a:p>
            <a:r>
              <a:rPr lang="en-US" sz="4400" dirty="0">
                <a:solidFill>
                  <a:srgbClr val="EF483E"/>
                </a:solidFill>
                <a:effectLst>
                  <a:outerShdw blurRad="50800" dist="38100" dir="2700000" algn="tl" rotWithShape="0">
                    <a:prstClr val="black">
                      <a:alpha val="40000"/>
                    </a:prstClr>
                  </a:outerShdw>
                </a:effectLst>
                <a:latin typeface="Helvetica Neue" pitchFamily="2" charset="0"/>
              </a:rPr>
              <a:t>TECHNOLOGY</a:t>
            </a:r>
          </a:p>
          <a:p>
            <a:r>
              <a:rPr lang="en-US" sz="4400" dirty="0">
                <a:solidFill>
                  <a:srgbClr val="EF483E"/>
                </a:solidFill>
                <a:effectLst>
                  <a:outerShdw blurRad="50800" dist="38100" dir="2700000" algn="tl" rotWithShape="0">
                    <a:prstClr val="black">
                      <a:alpha val="40000"/>
                    </a:prstClr>
                  </a:outerShdw>
                </a:effectLst>
                <a:latin typeface="Helvetica Neue" pitchFamily="2" charset="0"/>
              </a:rPr>
              <a:t>&amp; AUTOMATION</a:t>
            </a:r>
          </a:p>
        </p:txBody>
      </p:sp>
      <p:pic>
        <p:nvPicPr>
          <p:cNvPr id="13" name="Picture 12" descr="Logo&#10;&#10;Description automatically generated">
            <a:extLst>
              <a:ext uri="{FF2B5EF4-FFF2-40B4-BE49-F238E27FC236}">
                <a16:creationId xmlns:a16="http://schemas.microsoft.com/office/drawing/2014/main" id="{62810533-080E-E841-788D-857CC4F79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85" y="0"/>
            <a:ext cx="914479" cy="1225402"/>
          </a:xfrm>
          <a:prstGeom prst="rect">
            <a:avLst/>
          </a:prstGeom>
        </p:spPr>
      </p:pic>
      <p:pic>
        <p:nvPicPr>
          <p:cNvPr id="1028" name="Picture 4" descr="Packline USA Logo">
            <a:extLst>
              <a:ext uri="{FF2B5EF4-FFF2-40B4-BE49-F238E27FC236}">
                <a16:creationId xmlns:a16="http://schemas.microsoft.com/office/drawing/2014/main" id="{7414F132-3F21-3A1F-FFBB-0B81767D1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367" y="4259954"/>
            <a:ext cx="1945398" cy="4628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E1DF6ACE-6BD0-7382-03E4-E9AD83DF3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195" y="3222986"/>
            <a:ext cx="1821246" cy="5183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imbletl.com">
            <a:extLst>
              <a:ext uri="{FF2B5EF4-FFF2-40B4-BE49-F238E27FC236}">
                <a16:creationId xmlns:a16="http://schemas.microsoft.com/office/drawing/2014/main" id="{0AF96098-61AC-C8C0-A858-63C83CD7C8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2814" y="3065546"/>
            <a:ext cx="1596877" cy="64573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5206018-3399-D681-E78E-4F5EA6BE2431}"/>
              </a:ext>
            </a:extLst>
          </p:cNvPr>
          <p:cNvGrpSpPr/>
          <p:nvPr/>
        </p:nvGrpSpPr>
        <p:grpSpPr>
          <a:xfrm>
            <a:off x="7860129" y="2263998"/>
            <a:ext cx="1941355" cy="259803"/>
            <a:chOff x="6185042" y="965771"/>
            <a:chExt cx="4911047" cy="657225"/>
          </a:xfrm>
        </p:grpSpPr>
        <p:sp>
          <p:nvSpPr>
            <p:cNvPr id="2" name="Rectangle 1">
              <a:extLst>
                <a:ext uri="{FF2B5EF4-FFF2-40B4-BE49-F238E27FC236}">
                  <a16:creationId xmlns:a16="http://schemas.microsoft.com/office/drawing/2014/main" id="{759EF5A2-9EA7-3B6D-FF39-A93DBB395841}"/>
                </a:ext>
              </a:extLst>
            </p:cNvPr>
            <p:cNvSpPr/>
            <p:nvPr/>
          </p:nvSpPr>
          <p:spPr>
            <a:xfrm>
              <a:off x="6185042" y="965771"/>
              <a:ext cx="4911047" cy="657225"/>
            </a:xfrm>
            <a:prstGeom prst="rect">
              <a:avLst/>
            </a:prstGeom>
            <a:gradFill>
              <a:gsLst>
                <a:gs pos="0">
                  <a:schemeClr val="accent1">
                    <a:lumMod val="20000"/>
                    <a:lumOff val="80000"/>
                  </a:schemeClr>
                </a:gs>
                <a:gs pos="16000">
                  <a:schemeClr val="accent5">
                    <a:lumMod val="45000"/>
                    <a:lumOff val="55000"/>
                  </a:schemeClr>
                </a:gs>
                <a:gs pos="63000">
                  <a:srgbClr val="2D3B53">
                    <a:alpha val="67000"/>
                  </a:srgbClr>
                </a:gs>
                <a:gs pos="91000">
                  <a:srgbClr val="2D3B53"/>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Enterprisecafe.com">
              <a:extLst>
                <a:ext uri="{FF2B5EF4-FFF2-40B4-BE49-F238E27FC236}">
                  <a16:creationId xmlns:a16="http://schemas.microsoft.com/office/drawing/2014/main" id="{1AB93C41-4E84-C70B-5F39-3190C1E5B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5880" y="1130871"/>
              <a:ext cx="4668952" cy="363546"/>
            </a:xfrm>
            <a:prstGeom prst="rect">
              <a:avLst/>
            </a:prstGeom>
            <a:noFill/>
          </p:spPr>
        </p:pic>
      </p:grpSp>
      <p:pic>
        <p:nvPicPr>
          <p:cNvPr id="1038" name="Picture 14">
            <a:extLst>
              <a:ext uri="{FF2B5EF4-FFF2-40B4-BE49-F238E27FC236}">
                <a16:creationId xmlns:a16="http://schemas.microsoft.com/office/drawing/2014/main" id="{739A14FC-85E2-BEFB-22E2-E8AAE59B5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7987" y="1064900"/>
            <a:ext cx="1433821" cy="6176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6EECACD-3A77-E0A8-DEFB-483AD9E5E3E5}"/>
              </a:ext>
            </a:extLst>
          </p:cNvPr>
          <p:cNvPicPr>
            <a:picLocks noChangeAspect="1"/>
          </p:cNvPicPr>
          <p:nvPr/>
        </p:nvPicPr>
        <p:blipFill>
          <a:blip r:embed="rId8"/>
          <a:stretch>
            <a:fillRect/>
          </a:stretch>
        </p:blipFill>
        <p:spPr>
          <a:xfrm>
            <a:off x="9765108" y="1156920"/>
            <a:ext cx="1856289" cy="433606"/>
          </a:xfrm>
          <a:prstGeom prst="rect">
            <a:avLst/>
          </a:prstGeom>
        </p:spPr>
      </p:pic>
      <p:pic>
        <p:nvPicPr>
          <p:cNvPr id="1030" name="Picture 6" descr="Bandall">
            <a:extLst>
              <a:ext uri="{FF2B5EF4-FFF2-40B4-BE49-F238E27FC236}">
                <a16:creationId xmlns:a16="http://schemas.microsoft.com/office/drawing/2014/main" id="{28806A5B-859E-253C-5AF2-E1E54D639C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8633" y="5384754"/>
            <a:ext cx="1676422" cy="356524"/>
          </a:xfrm>
          <a:prstGeom prst="rect">
            <a:avLst/>
          </a:prstGeom>
          <a:noFill/>
          <a:extLst>
            <a:ext uri="{909E8E84-426E-40DD-AFC4-6F175D3DCCD1}">
              <a14:hiddenFill xmlns:a14="http://schemas.microsoft.com/office/drawing/2010/main">
                <a:solidFill>
                  <a:srgbClr val="FFFFFF"/>
                </a:solidFill>
              </a14:hiddenFill>
            </a:ext>
          </a:extLst>
        </p:spPr>
      </p:pic>
      <p:sp>
        <p:nvSpPr>
          <p:cNvPr id="33" name="Hexagon 32">
            <a:extLst>
              <a:ext uri="{FF2B5EF4-FFF2-40B4-BE49-F238E27FC236}">
                <a16:creationId xmlns:a16="http://schemas.microsoft.com/office/drawing/2014/main" id="{E96F320E-048D-61E4-533A-9D342718DC40}"/>
              </a:ext>
            </a:extLst>
          </p:cNvPr>
          <p:cNvSpPr/>
          <p:nvPr/>
        </p:nvSpPr>
        <p:spPr>
          <a:xfrm>
            <a:off x="9663569" y="4523336"/>
            <a:ext cx="2301173" cy="1983770"/>
          </a:xfrm>
          <a:prstGeom prst="hexagon">
            <a:avLst/>
          </a:prstGeom>
          <a:solidFill>
            <a:schemeClr val="bg1"/>
          </a:solid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36" name="Hexagon 35">
            <a:extLst>
              <a:ext uri="{FF2B5EF4-FFF2-40B4-BE49-F238E27FC236}">
                <a16:creationId xmlns:a16="http://schemas.microsoft.com/office/drawing/2014/main" id="{5627F704-05FC-7FA9-148A-16178406CE64}"/>
              </a:ext>
            </a:extLst>
          </p:cNvPr>
          <p:cNvSpPr/>
          <p:nvPr/>
        </p:nvSpPr>
        <p:spPr>
          <a:xfrm>
            <a:off x="3901582" y="3554911"/>
            <a:ext cx="2301173" cy="1983770"/>
          </a:xfrm>
          <a:prstGeom prst="hexagon">
            <a:avLst/>
          </a:prstGeom>
          <a:solidFill>
            <a:schemeClr val="bg1"/>
          </a:solid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pic>
        <p:nvPicPr>
          <p:cNvPr id="12" name="Picture 11" descr="Logo&#10;&#10;Description automatically generated">
            <a:extLst>
              <a:ext uri="{FF2B5EF4-FFF2-40B4-BE49-F238E27FC236}">
                <a16:creationId xmlns:a16="http://schemas.microsoft.com/office/drawing/2014/main" id="{5B923880-3C87-AA4E-BA98-393494E0E6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82427" y="5049317"/>
            <a:ext cx="1412864" cy="794736"/>
          </a:xfrm>
          <a:prstGeom prst="rect">
            <a:avLst/>
          </a:prstGeom>
        </p:spPr>
      </p:pic>
      <p:pic>
        <p:nvPicPr>
          <p:cNvPr id="1048" name="Picture 24" descr="Variovac EN">
            <a:extLst>
              <a:ext uri="{FF2B5EF4-FFF2-40B4-BE49-F238E27FC236}">
                <a16:creationId xmlns:a16="http://schemas.microsoft.com/office/drawing/2014/main" id="{49E407EB-3639-8C26-8CB5-783021A220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67047" y="4364340"/>
            <a:ext cx="1761252" cy="35848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4995275D-64B2-7A78-5970-87BA14A142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3644" y="1815155"/>
            <a:ext cx="1541377" cy="123310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BD3BCC42-8EE4-C1AA-C4CC-8C4578CBE865}"/>
              </a:ext>
            </a:extLst>
          </p:cNvPr>
          <p:cNvSpPr txBox="1"/>
          <p:nvPr/>
        </p:nvSpPr>
        <p:spPr>
          <a:xfrm>
            <a:off x="574558" y="2796069"/>
            <a:ext cx="3814912" cy="4183389"/>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1400" b="1" dirty="0">
                <a:solidFill>
                  <a:srgbClr val="0D2240"/>
                </a:solidFill>
                <a:latin typeface="Helvetica Neue" pitchFamily="2" charset="0"/>
              </a:rPr>
              <a:t>Optimized ERP Platform</a:t>
            </a:r>
          </a:p>
          <a:p>
            <a:pPr marL="457200" indent="-457200">
              <a:lnSpc>
                <a:spcPct val="150000"/>
              </a:lnSpc>
              <a:buFont typeface="Arial" panose="020B0604020202020204" pitchFamily="34" charset="0"/>
              <a:buChar char="•"/>
            </a:pPr>
            <a:r>
              <a:rPr lang="en-US" sz="1400" b="1" dirty="0">
                <a:solidFill>
                  <a:srgbClr val="0D2240"/>
                </a:solidFill>
                <a:latin typeface="Helvetica Neue" pitchFamily="2" charset="0"/>
              </a:rPr>
              <a:t>Cloud-based Human Resource System</a:t>
            </a:r>
          </a:p>
          <a:p>
            <a:pPr marL="457200" indent="-457200">
              <a:lnSpc>
                <a:spcPct val="150000"/>
              </a:lnSpc>
              <a:buFont typeface="Arial" panose="020B0604020202020204" pitchFamily="34" charset="0"/>
              <a:buChar char="•"/>
            </a:pPr>
            <a:r>
              <a:rPr lang="en-US" sz="1400" b="1" dirty="0">
                <a:solidFill>
                  <a:srgbClr val="0D2240"/>
                </a:solidFill>
                <a:latin typeface="Helvetica Neue" pitchFamily="2" charset="0"/>
              </a:rPr>
              <a:t>Enhanced Sales Reporting Tool </a:t>
            </a:r>
          </a:p>
          <a:p>
            <a:pPr marL="457200" indent="-457200">
              <a:lnSpc>
                <a:spcPct val="150000"/>
              </a:lnSpc>
              <a:buFont typeface="Arial" panose="020B0604020202020204" pitchFamily="34" charset="0"/>
              <a:buChar char="•"/>
            </a:pPr>
            <a:r>
              <a:rPr lang="en-US" sz="1400" b="1" dirty="0">
                <a:solidFill>
                  <a:srgbClr val="0D2240"/>
                </a:solidFill>
                <a:latin typeface="Helvetica Neue" pitchFamily="2" charset="0"/>
              </a:rPr>
              <a:t>Automatic Case Labeling Scales</a:t>
            </a:r>
          </a:p>
          <a:p>
            <a:pPr marL="457200" indent="-457200">
              <a:lnSpc>
                <a:spcPct val="150000"/>
              </a:lnSpc>
              <a:buFont typeface="Arial" panose="020B0604020202020204" pitchFamily="34" charset="0"/>
              <a:buChar char="•"/>
            </a:pPr>
            <a:r>
              <a:rPr lang="en-US" sz="1400" b="1" dirty="0">
                <a:solidFill>
                  <a:srgbClr val="0D2240"/>
                </a:solidFill>
                <a:latin typeface="Helvetica Neue" pitchFamily="2" charset="0"/>
              </a:rPr>
              <a:t>High-speed gourmet burger former</a:t>
            </a:r>
          </a:p>
          <a:p>
            <a:pPr marL="457200" indent="-457200">
              <a:lnSpc>
                <a:spcPct val="150000"/>
              </a:lnSpc>
              <a:buFont typeface="Arial" panose="020B0604020202020204" pitchFamily="34" charset="0"/>
              <a:buChar char="•"/>
            </a:pPr>
            <a:r>
              <a:rPr lang="en-US" sz="1400" b="1" dirty="0">
                <a:solidFill>
                  <a:srgbClr val="0D2240"/>
                </a:solidFill>
                <a:latin typeface="Helvetica Neue" pitchFamily="2" charset="0"/>
              </a:rPr>
              <a:t>Versatile Product Packaging</a:t>
            </a:r>
          </a:p>
          <a:p>
            <a:pPr marL="457200" indent="-457200">
              <a:lnSpc>
                <a:spcPct val="150000"/>
              </a:lnSpc>
              <a:buFont typeface="Arial" panose="020B0604020202020204" pitchFamily="34" charset="0"/>
              <a:buChar char="•"/>
            </a:pPr>
            <a:r>
              <a:rPr lang="en-US" sz="1400" b="1" dirty="0">
                <a:solidFill>
                  <a:srgbClr val="0D2240"/>
                </a:solidFill>
                <a:latin typeface="Helvetica Neue" pitchFamily="2" charset="0"/>
              </a:rPr>
              <a:t>High-quality Packaging Machinery</a:t>
            </a:r>
          </a:p>
          <a:p>
            <a:pPr marL="457200" indent="-457200">
              <a:lnSpc>
                <a:spcPct val="150000"/>
              </a:lnSpc>
              <a:buFont typeface="Arial" panose="020B0604020202020204" pitchFamily="34" charset="0"/>
              <a:buChar char="•"/>
            </a:pPr>
            <a:r>
              <a:rPr lang="en-US" sz="1400" b="1" dirty="0">
                <a:solidFill>
                  <a:srgbClr val="0D2240"/>
                </a:solidFill>
                <a:latin typeface="Helvetica Neue" pitchFamily="2" charset="0"/>
              </a:rPr>
              <a:t>Fleet Management System</a:t>
            </a:r>
          </a:p>
          <a:p>
            <a:pPr marL="457200" indent="-457200">
              <a:lnSpc>
                <a:spcPct val="150000"/>
              </a:lnSpc>
              <a:buFont typeface="Arial" panose="020B0604020202020204" pitchFamily="34" charset="0"/>
              <a:buChar char="•"/>
            </a:pPr>
            <a:r>
              <a:rPr lang="en-US" sz="1400" b="1" dirty="0">
                <a:solidFill>
                  <a:srgbClr val="0D2240"/>
                </a:solidFill>
                <a:latin typeface="Helvetica Neue" pitchFamily="2" charset="0"/>
              </a:rPr>
              <a:t>All-in-one Visitor Check-in Solution</a:t>
            </a:r>
          </a:p>
          <a:p>
            <a:pPr marL="457200" indent="-457200">
              <a:lnSpc>
                <a:spcPct val="150000"/>
              </a:lnSpc>
              <a:buFont typeface="Arial" panose="020B0604020202020204" pitchFamily="34" charset="0"/>
              <a:buChar char="•"/>
            </a:pPr>
            <a:r>
              <a:rPr lang="en-US" sz="1400" b="1" dirty="0">
                <a:solidFill>
                  <a:srgbClr val="0D2240"/>
                </a:solidFill>
                <a:latin typeface="Helvetica Neue" pitchFamily="2" charset="0"/>
              </a:rPr>
              <a:t>Flexible and customizable labeling Process</a:t>
            </a:r>
            <a:endParaRPr lang="en-US" sz="1100" b="1" dirty="0">
              <a:solidFill>
                <a:srgbClr val="0D2240"/>
              </a:solidFill>
              <a:latin typeface="Plantin MT Pro" panose="02020503050405020304" pitchFamily="18" charset="0"/>
            </a:endParaRPr>
          </a:p>
          <a:p>
            <a:pPr marL="457200" indent="-457200">
              <a:lnSpc>
                <a:spcPct val="150000"/>
              </a:lnSpc>
              <a:buFont typeface="Arial" panose="020B0604020202020204" pitchFamily="34" charset="0"/>
              <a:buChar char="•"/>
            </a:pPr>
            <a:endParaRPr lang="en-US" sz="1400" b="1" dirty="0">
              <a:solidFill>
                <a:srgbClr val="0D2240"/>
              </a:solidFill>
              <a:latin typeface="Helvetica Neue" pitchFamily="2" charset="0"/>
            </a:endParaRPr>
          </a:p>
          <a:p>
            <a:pPr>
              <a:lnSpc>
                <a:spcPct val="150000"/>
              </a:lnSpc>
            </a:pPr>
            <a:endParaRPr lang="en-US" sz="1100" b="1" dirty="0">
              <a:solidFill>
                <a:srgbClr val="0D2240"/>
              </a:solidFill>
              <a:latin typeface="Plantin MT Pro" panose="02020503050405020304" pitchFamily="18" charset="0"/>
            </a:endParaRPr>
          </a:p>
          <a:p>
            <a:pPr>
              <a:lnSpc>
                <a:spcPct val="150000"/>
              </a:lnSpc>
            </a:pPr>
            <a:endParaRPr lang="en-US" sz="1400" b="1" dirty="0">
              <a:solidFill>
                <a:srgbClr val="0D2240"/>
              </a:solidFill>
              <a:latin typeface="Helvetica Neue" pitchFamily="2" charset="0"/>
            </a:endParaRPr>
          </a:p>
        </p:txBody>
      </p:sp>
    </p:spTree>
    <p:extLst>
      <p:ext uri="{BB962C8B-B14F-4D97-AF65-F5344CB8AC3E}">
        <p14:creationId xmlns:p14="http://schemas.microsoft.com/office/powerpoint/2010/main" val="2150983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4041</TotalTime>
  <Words>832</Words>
  <Application>Microsoft Office PowerPoint</Application>
  <PresentationFormat>Widescreen</PresentationFormat>
  <Paragraphs>115</Paragraphs>
  <Slides>11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vt:i4>
      </vt:variant>
    </vt:vector>
  </HeadingPairs>
  <TitlesOfParts>
    <vt:vector size="26" baseType="lpstr">
      <vt:lpstr>Helvetica-Narrow</vt:lpstr>
      <vt:lpstr>Helvetica Narrow</vt:lpstr>
      <vt:lpstr>Barley</vt:lpstr>
      <vt:lpstr>Calibri</vt:lpstr>
      <vt:lpstr>HelveticaNeueLT Std Lt Cn</vt:lpstr>
      <vt:lpstr>Archer Bold</vt:lpstr>
      <vt:lpstr>Helvetica Neue</vt:lpstr>
      <vt:lpstr>Plantin MT Pro</vt:lpstr>
      <vt:lpstr>Helvetica Bold Condensed Plain</vt:lpstr>
      <vt:lpstr>HelveticaNeueLT Std Blk Ext</vt:lpstr>
      <vt:lpstr>Archer Medium</vt:lpstr>
      <vt:lpstr>Archer Book</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Reichel</dc:creator>
  <cp:lastModifiedBy>Aaron Reichel</cp:lastModifiedBy>
  <cp:revision>9</cp:revision>
  <dcterms:created xsi:type="dcterms:W3CDTF">2022-06-21T13:12:28Z</dcterms:created>
  <dcterms:modified xsi:type="dcterms:W3CDTF">2025-08-12T19:44:18Z</dcterms:modified>
</cp:coreProperties>
</file>